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0"/>
  </p:notesMasterIdLst>
  <p:sldIdLst>
    <p:sldId id="256" r:id="rId2"/>
    <p:sldId id="330" r:id="rId3"/>
    <p:sldId id="331" r:id="rId4"/>
    <p:sldId id="332" r:id="rId5"/>
    <p:sldId id="333" r:id="rId6"/>
    <p:sldId id="335" r:id="rId7"/>
    <p:sldId id="359" r:id="rId8"/>
    <p:sldId id="362" r:id="rId9"/>
    <p:sldId id="361" r:id="rId10"/>
    <p:sldId id="360" r:id="rId11"/>
    <p:sldId id="363" r:id="rId12"/>
    <p:sldId id="364" r:id="rId13"/>
    <p:sldId id="365" r:id="rId14"/>
    <p:sldId id="366" r:id="rId15"/>
    <p:sldId id="367" r:id="rId16"/>
    <p:sldId id="368" r:id="rId17"/>
    <p:sldId id="369" r:id="rId18"/>
    <p:sldId id="371" r:id="rId19"/>
    <p:sldId id="370"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95" r:id="rId34"/>
    <p:sldId id="396" r:id="rId35"/>
    <p:sldId id="397" r:id="rId36"/>
    <p:sldId id="385" r:id="rId37"/>
    <p:sldId id="386" r:id="rId38"/>
    <p:sldId id="387" r:id="rId39"/>
    <p:sldId id="399" r:id="rId40"/>
    <p:sldId id="400" r:id="rId41"/>
    <p:sldId id="398" r:id="rId42"/>
    <p:sldId id="388" r:id="rId43"/>
    <p:sldId id="389" r:id="rId44"/>
    <p:sldId id="391" r:id="rId45"/>
    <p:sldId id="393" r:id="rId46"/>
    <p:sldId id="392" r:id="rId47"/>
    <p:sldId id="394" r:id="rId48"/>
    <p:sldId id="353" r:id="rId49"/>
  </p:sldIdLst>
  <p:sldSz cx="12192000" cy="6858000"/>
  <p:notesSz cx="7010400" cy="9296400"/>
  <p:embeddedFontLs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andara" panose="020E0502030303020204" pitchFamily="34" charset="0"/>
      <p:regular r:id="rId59"/>
      <p:bold r:id="rId60"/>
      <p:italic r:id="rId61"/>
      <p:boldItalic r:id="rId62"/>
    </p:embeddedFont>
    <p:embeddedFont>
      <p:font typeface="Gadugi" panose="020B0502040204020203" pitchFamily="34" charset="0"/>
      <p:regular r:id="rId63"/>
      <p:bold r:id="rId64"/>
    </p:embeddedFon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oo9Wp2KBX5wxgL647GziLzi4j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veta Firsova" initials="" lastIdx="7" clrIdx="0"/>
  <p:cmAuthor id="1" name="Katerina Constantinou" initials="" lastIdx="8" clrIdx="1"/>
  <p:cmAuthor id="2" name="Martina Gerli"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BDC"/>
    <a:srgbClr val="2F55FE"/>
    <a:srgbClr val="5CB6F9"/>
    <a:srgbClr val="12229D"/>
    <a:srgbClr val="6E5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EB008-299E-4329-82AE-C38334793472}">
  <a:tblStyle styleId="{41EEB008-299E-4329-82AE-C3833479347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1A20CB-650E-4556-B9C2-D0605AAF6D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1046" autoAdjust="0"/>
  </p:normalViewPr>
  <p:slideViewPr>
    <p:cSldViewPr snapToGrid="0">
      <p:cViewPr varScale="1">
        <p:scale>
          <a:sx n="82" d="100"/>
          <a:sy n="82" d="100"/>
        </p:scale>
        <p:origin x="87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5100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1" name="Google Shape;91;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dirty="0"/>
          </a:p>
        </p:txBody>
      </p:sp>
    </p:spTree>
    <p:extLst>
      <p:ext uri="{BB962C8B-B14F-4D97-AF65-F5344CB8AC3E}">
        <p14:creationId xmlns:p14="http://schemas.microsoft.com/office/powerpoint/2010/main" val="270653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 name="Picture 14">
            <a:extLst>
              <a:ext uri="{FF2B5EF4-FFF2-40B4-BE49-F238E27FC236}">
                <a16:creationId xmlns:a16="http://schemas.microsoft.com/office/drawing/2014/main" id="{8F4E9A8A-3572-B4E3-8C0E-D7D1D1DF0C46}"/>
              </a:ext>
            </a:extLst>
          </p:cNvPr>
          <p:cNvPicPr>
            <a:picLocks noChangeAspect="1"/>
          </p:cNvPicPr>
          <p:nvPr userDrawn="1"/>
        </p:nvPicPr>
        <p:blipFill rotWithShape="1">
          <a:blip r:embed="rId2"/>
          <a:srcRect l="65727" b="47733"/>
          <a:stretch/>
        </p:blipFill>
        <p:spPr>
          <a:xfrm>
            <a:off x="9929091" y="1314937"/>
            <a:ext cx="2556289" cy="2195026"/>
          </a:xfrm>
          <a:prstGeom prst="rect">
            <a:avLst/>
          </a:prstGeom>
        </p:spPr>
      </p:pic>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70409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2" name="Google Shape;72;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www.youtube.com/embed/s9XZk9CLxK4?start=112&amp;feature=oembed" TargetMode="External"/><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www.youtube.com/embed/Iln9oG8Rsig?start=75&amp;feature=oembed" TargetMode="External"/><Relationship Id="rId5" Type="http://schemas.openxmlformats.org/officeDocument/2006/relationships/image" Target="../media/image1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doubtit.ca/test-yourself/" TargetMode="External"/><Relationship Id="rId4" Type="http://schemas.openxmlformats.org/officeDocument/2006/relationships/hyperlink" Target="https://akron.qualtrics.com/jfe/form/SV_2bhqIwpegOtj5yZ"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www.youtube.com/embed/4OO77HFcCUs?start=136&amp;feature=oembed" TargetMode="External"/><Relationship Id="rId5" Type="http://schemas.openxmlformats.org/officeDocument/2006/relationships/image" Target="../media/image16.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www.guides.lib.trentu.ca/tutorials/evaluating_websites" TargetMode="External"/><Relationship Id="rId3" Type="http://schemas.openxmlformats.org/officeDocument/2006/relationships/image" Target="../media/image2.png"/><Relationship Id="rId7" Type="http://schemas.openxmlformats.org/officeDocument/2006/relationships/hyperlink" Target="https://www.youtube.com/@GCFLearnFree"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edu.gcfglobal.org/" TargetMode="External"/><Relationship Id="rId11" Type="http://schemas.openxmlformats.org/officeDocument/2006/relationships/hyperlink" Target="http://www.uakron.edu/" TargetMode="External"/><Relationship Id="rId5" Type="http://schemas.openxmlformats.org/officeDocument/2006/relationships/hyperlink" Target="https://www.youtube.com/@CommonSenseEducation" TargetMode="External"/><Relationship Id="rId10" Type="http://schemas.openxmlformats.org/officeDocument/2006/relationships/hyperlink" Target="http://www.ionos.com/digitalguide" TargetMode="External"/><Relationship Id="rId4" Type="http://schemas.openxmlformats.org/officeDocument/2006/relationships/hyperlink" Target="https://www.wikihow.com/" TargetMode="External"/><Relationship Id="rId9" Type="http://schemas.openxmlformats.org/officeDocument/2006/relationships/hyperlink" Target="http://www.blog.collabwriting.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www.youtube.com/embed/axWqq-IkdVg?start=160&amp;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ideo" Target="https://www.youtube.com/embed/FxirRVJWUTs?feature=oembed" TargetMode="Externa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427584" y="5089660"/>
            <a:ext cx="9535885" cy="63815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ndara"/>
              <a:buNone/>
            </a:pPr>
            <a:r>
              <a:rPr lang="en-US" sz="4400" dirty="0">
                <a:solidFill>
                  <a:srgbClr val="5CB6F9"/>
                </a:solidFill>
                <a:latin typeface="Gadugi" panose="020B0502040204020203" pitchFamily="34" charset="0"/>
                <a:ea typeface="Gadugi" panose="020B0502040204020203" pitchFamily="34" charset="0"/>
                <a:cs typeface="Candara"/>
                <a:sym typeface="Candara"/>
              </a:rPr>
              <a:t>Module: Information &amp; Data Literacy</a:t>
            </a:r>
            <a:endParaRPr sz="4400" dirty="0">
              <a:solidFill>
                <a:srgbClr val="5CB6F9"/>
              </a:solidFill>
              <a:latin typeface="Gadugi" panose="020B0502040204020203" pitchFamily="34" charset="0"/>
              <a:ea typeface="Gadugi" panose="020B0502040204020203" pitchFamily="34" charset="0"/>
              <a:cs typeface="Candara"/>
              <a:sym typeface="Candara"/>
            </a:endParaRPr>
          </a:p>
        </p:txBody>
      </p:sp>
      <p:sp>
        <p:nvSpPr>
          <p:cNvPr id="96" name="Google Shape;96;p1"/>
          <p:cNvSpPr txBox="1"/>
          <p:nvPr/>
        </p:nvSpPr>
        <p:spPr>
          <a:xfrm>
            <a:off x="1914138" y="3603470"/>
            <a:ext cx="8363717"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000" b="1" i="0" u="none" strike="noStrike" cap="none" dirty="0">
                <a:solidFill>
                  <a:srgbClr val="12229D"/>
                </a:solidFill>
                <a:latin typeface="Gadugi" panose="020B0502040204020203" pitchFamily="34" charset="0"/>
                <a:ea typeface="Gadugi" panose="020B0502040204020203" pitchFamily="34" charset="0"/>
                <a:cs typeface="Candara"/>
                <a:sym typeface="Candara"/>
              </a:rPr>
              <a:t>Project: InDigital - Inclusive digital competence training for labor market risk groups</a:t>
            </a:r>
          </a:p>
          <a:p>
            <a:pPr marL="0" marR="0" lvl="0" indent="0" algn="ctr" rtl="0">
              <a:lnSpc>
                <a:spcPct val="100000"/>
              </a:lnSpc>
              <a:spcBef>
                <a:spcPts val="0"/>
              </a:spcBef>
              <a:spcAft>
                <a:spcPts val="0"/>
              </a:spcAft>
              <a:buClr>
                <a:srgbClr val="000000"/>
              </a:buClr>
              <a:buSzPts val="2800"/>
              <a:buFont typeface="Arial"/>
              <a:buNone/>
            </a:pPr>
            <a:endParaRPr lang="en-US" sz="2000" b="1" i="0" u="none" strike="noStrike" cap="none" dirty="0">
              <a:solidFill>
                <a:srgbClr val="12229D"/>
              </a:solidFill>
              <a:latin typeface="Gadugi" panose="020B0502040204020203" pitchFamily="34" charset="0"/>
              <a:ea typeface="Gadugi" panose="020B0502040204020203" pitchFamily="34" charset="0"/>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US" sz="2000" b="1" dirty="0">
                <a:solidFill>
                  <a:srgbClr val="12229D"/>
                </a:solidFill>
                <a:latin typeface="Gadugi" panose="020B0502040204020203" pitchFamily="34" charset="0"/>
                <a:ea typeface="Gadugi" panose="020B0502040204020203" pitchFamily="34" charset="0"/>
                <a:cs typeface="Candara"/>
                <a:sym typeface="Candara"/>
              </a:rPr>
              <a:t>Project reference: 2022-1-BG01-KA210-VET-000084442</a:t>
            </a:r>
            <a:endParaRPr lang="en-US" sz="2000" b="1" i="0" u="none" strike="noStrike" cap="none" dirty="0">
              <a:solidFill>
                <a:srgbClr val="12229D"/>
              </a:solidFill>
              <a:latin typeface="Gadugi" panose="020B0502040204020203" pitchFamily="34" charset="0"/>
              <a:ea typeface="Gadugi" panose="020B0502040204020203" pitchFamily="34" charset="0"/>
              <a:cs typeface="Candara"/>
              <a:sym typeface="Candara"/>
            </a:endParaRPr>
          </a:p>
        </p:txBody>
      </p:sp>
      <p:sp>
        <p:nvSpPr>
          <p:cNvPr id="7" name="TextBox 6"/>
          <p:cNvSpPr txBox="1"/>
          <p:nvPr/>
        </p:nvSpPr>
        <p:spPr>
          <a:xfrm>
            <a:off x="3601276" y="5952425"/>
            <a:ext cx="4989443" cy="400110"/>
          </a:xfrm>
          <a:prstGeom prst="rect">
            <a:avLst/>
          </a:prstGeom>
          <a:noFill/>
        </p:spPr>
        <p:txBody>
          <a:bodyPr wrap="square" rtlCol="0">
            <a:spAutoFit/>
          </a:bodyPr>
          <a:lstStyle/>
          <a:p>
            <a:pPr algn="ctr"/>
            <a:r>
              <a:rPr lang="en-GB" sz="2000" dirty="0">
                <a:solidFill>
                  <a:srgbClr val="3A9BDC"/>
                </a:solidFill>
                <a:latin typeface="Gadugi" panose="020B0502040204020203" pitchFamily="34" charset="0"/>
                <a:ea typeface="Gadugi" panose="020B0502040204020203" pitchFamily="34" charset="0"/>
              </a:rPr>
              <a:t>Learning Material for Adult Learners</a:t>
            </a:r>
          </a:p>
        </p:txBody>
      </p:sp>
      <p:pic>
        <p:nvPicPr>
          <p:cNvPr id="3" name="Picture 2">
            <a:extLst>
              <a:ext uri="{FF2B5EF4-FFF2-40B4-BE49-F238E27FC236}">
                <a16:creationId xmlns:a16="http://schemas.microsoft.com/office/drawing/2014/main" id="{A2EB99E5-70F2-D598-B78A-8CDED2F5226D}"/>
              </a:ext>
            </a:extLst>
          </p:cNvPr>
          <p:cNvPicPr>
            <a:picLocks noChangeAspect="1"/>
          </p:cNvPicPr>
          <p:nvPr/>
        </p:nvPicPr>
        <p:blipFill rotWithShape="1">
          <a:blip r:embed="rId3"/>
          <a:srcRect l="26762" t="20988" r="25649" b="29497"/>
          <a:stretch/>
        </p:blipFill>
        <p:spPr>
          <a:xfrm>
            <a:off x="4994406" y="1130188"/>
            <a:ext cx="2203179" cy="2292364"/>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6BF52E64-F9BA-457F-314D-585761E8B5DC}"/>
              </a:ext>
            </a:extLst>
          </p:cNvPr>
          <p:cNvPicPr>
            <a:picLocks noChangeAspect="1"/>
          </p:cNvPicPr>
          <p:nvPr/>
        </p:nvPicPr>
        <p:blipFill>
          <a:blip r:embed="rId4"/>
          <a:stretch>
            <a:fillRect/>
          </a:stretch>
        </p:blipFill>
        <p:spPr>
          <a:xfrm>
            <a:off x="0" y="6152480"/>
            <a:ext cx="3041780" cy="6381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3"/>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5299789"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Whichever browser and search engine you use, there are ways to get better search results. Here are some tips:</a:t>
            </a:r>
          </a:p>
          <a:p>
            <a:pPr marL="50800" indent="0"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600"/>
              </a:spcAft>
              <a:buFont typeface="Wingdings" panose="05000000000000000000" pitchFamily="2" charset="2"/>
              <a:buChar char="§"/>
            </a:pPr>
            <a:r>
              <a:rPr lang="en-US" sz="1600" dirty="0">
                <a:effectLst/>
                <a:latin typeface="Arial Narrow" panose="020B0606020202030204" pitchFamily="34" charset="0"/>
                <a:ea typeface="Calibri" panose="020F0502020204030204" pitchFamily="34" charset="0"/>
                <a:cs typeface="Calibri" panose="020F0502020204030204" pitchFamily="34" charset="0"/>
              </a:rPr>
              <a:t>Use keywords in your search.</a:t>
            </a:r>
          </a:p>
          <a:p>
            <a:pPr marL="336550" indent="-285750" algn="just">
              <a:lnSpc>
                <a:spcPct val="100000"/>
              </a:lnSpc>
              <a:spcBef>
                <a:spcPts val="0"/>
              </a:spcBef>
              <a:spcAft>
                <a:spcPts val="600"/>
              </a:spcAft>
              <a:buFont typeface="Wingdings" panose="05000000000000000000" pitchFamily="2" charset="2"/>
              <a:buChar char="§"/>
            </a:pPr>
            <a:r>
              <a:rPr lang="en-US" sz="1600" dirty="0">
                <a:effectLst/>
                <a:latin typeface="Arial Narrow" panose="020B0606020202030204" pitchFamily="34" charset="0"/>
                <a:ea typeface="Calibri" panose="020F0502020204030204" pitchFamily="34" charset="0"/>
                <a:cs typeface="Calibri" panose="020F0502020204030204" pitchFamily="34" charset="0"/>
              </a:rPr>
              <a:t>Ensure that your keywords are spelled correctly; however, search engines like Google Search will try to guess which words you meant.</a:t>
            </a:r>
          </a:p>
          <a:p>
            <a:pPr marL="336550" indent="-285750" algn="just">
              <a:lnSpc>
                <a:spcPct val="100000"/>
              </a:lnSpc>
              <a:spcBef>
                <a:spcPts val="0"/>
              </a:spcBef>
              <a:spcAft>
                <a:spcPts val="600"/>
              </a:spcAft>
              <a:buFont typeface="Wingdings" panose="05000000000000000000" pitchFamily="2" charset="2"/>
              <a:buChar char="§"/>
            </a:pPr>
            <a:r>
              <a:rPr lang="en-US" sz="1600" dirty="0">
                <a:effectLst/>
                <a:latin typeface="Arial Narrow" panose="020B0606020202030204" pitchFamily="34" charset="0"/>
                <a:ea typeface="Calibri" panose="020F0502020204030204" pitchFamily="34" charset="0"/>
                <a:cs typeface="Calibri" panose="020F0502020204030204" pitchFamily="34" charset="0"/>
              </a:rPr>
              <a:t>If you don’t get the results, you are looking for, try changing your keywords.</a:t>
            </a:r>
          </a:p>
          <a:p>
            <a:pPr marL="336550" indent="-285750" algn="just">
              <a:lnSpc>
                <a:spcPct val="100000"/>
              </a:lnSpc>
              <a:spcBef>
                <a:spcPts val="0"/>
              </a:spcBef>
              <a:spcAft>
                <a:spcPts val="600"/>
              </a:spcAft>
              <a:buFont typeface="Wingdings" panose="05000000000000000000" pitchFamily="2" charset="2"/>
              <a:buChar char="§"/>
            </a:pPr>
            <a:r>
              <a:rPr lang="en-US" sz="1600" dirty="0">
                <a:effectLst/>
                <a:latin typeface="Arial Narrow" panose="020B0606020202030204" pitchFamily="34" charset="0"/>
                <a:ea typeface="Calibri" panose="020F0502020204030204" pitchFamily="34" charset="0"/>
                <a:cs typeface="Calibri" panose="020F0502020204030204" pitchFamily="34" charset="0"/>
              </a:rPr>
              <a:t>Use quotation marks if you are searching for a specific phrase. This means the search engine will look for exactly those words in that order.</a:t>
            </a: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I</a:t>
            </a:r>
            <a:r>
              <a:rPr lang="en-US"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9900CEB3-74EC-078A-861E-1A2076AED108}"/>
              </a:ext>
            </a:extLst>
          </p:cNvPr>
          <p:cNvSpPr txBox="1">
            <a:spLocks/>
          </p:cNvSpPr>
          <p:nvPr/>
        </p:nvSpPr>
        <p:spPr>
          <a:xfrm>
            <a:off x="6346916" y="1676452"/>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dirty="0">
                <a:latin typeface="Arial Narrow" panose="020B0606020202030204" pitchFamily="34" charset="0"/>
                <a:ea typeface="Candara"/>
                <a:cs typeface="Candara"/>
                <a:sym typeface="Candara"/>
              </a:rPr>
              <a:t>Essential Google Search Tricks for Research:</a:t>
            </a: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9" name="Google Shape;105;p2">
            <a:extLst>
              <a:ext uri="{FF2B5EF4-FFF2-40B4-BE49-F238E27FC236}">
                <a16:creationId xmlns:a16="http://schemas.microsoft.com/office/drawing/2014/main" id="{7D351F5C-3F36-F5CE-61A8-8FD1DC2389C7}"/>
              </a:ext>
            </a:extLst>
          </p:cNvPr>
          <p:cNvSpPr txBox="1">
            <a:spLocks/>
          </p:cNvSpPr>
          <p:nvPr/>
        </p:nvSpPr>
        <p:spPr>
          <a:xfrm>
            <a:off x="6346917" y="5631885"/>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i="1" dirty="0">
                <a:latin typeface="Arial Narrow" panose="020B0606020202030204" pitchFamily="34" charset="0"/>
                <a:ea typeface="Candara"/>
                <a:cs typeface="Candara"/>
                <a:sym typeface="Candara"/>
              </a:rPr>
              <a:t>Source: www.commonsense.org/education</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pic>
        <p:nvPicPr>
          <p:cNvPr id="10" name="Online Media 9" title="Essential Google Search Tricks for Research">
            <a:hlinkClick r:id="" action="ppaction://media"/>
            <a:extLst>
              <a:ext uri="{FF2B5EF4-FFF2-40B4-BE49-F238E27FC236}">
                <a16:creationId xmlns:a16="http://schemas.microsoft.com/office/drawing/2014/main" id="{B6A0D3F1-75DB-2300-E480-42CA9ED77E14}"/>
              </a:ext>
            </a:extLst>
          </p:cNvPr>
          <p:cNvPicPr>
            <a:picLocks noRot="1" noChangeAspect="1"/>
          </p:cNvPicPr>
          <p:nvPr>
            <a:videoFile r:link="rId1"/>
          </p:nvPr>
        </p:nvPicPr>
        <p:blipFill>
          <a:blip r:embed="rId5"/>
          <a:stretch>
            <a:fillRect/>
          </a:stretch>
        </p:blipFill>
        <p:spPr>
          <a:xfrm>
            <a:off x="6395696" y="2400917"/>
            <a:ext cx="4408049" cy="2870879"/>
          </a:xfrm>
          <a:prstGeom prst="rect">
            <a:avLst/>
          </a:prstGeom>
        </p:spPr>
      </p:pic>
    </p:spTree>
    <p:extLst>
      <p:ext uri="{BB962C8B-B14F-4D97-AF65-F5344CB8AC3E}">
        <p14:creationId xmlns:p14="http://schemas.microsoft.com/office/powerpoint/2010/main" val="149123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9890449" cy="8888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Whether you’re shopping, doing research, or just looking to settle a debate with friends,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a:t>
            </a:r>
            <a:r>
              <a:rPr lang="en-US" sz="1600" dirty="0">
                <a:effectLst/>
                <a:latin typeface="Arial Narrow" panose="020B0606020202030204" pitchFamily="34" charset="0"/>
                <a:ea typeface="Calibri" panose="020F0502020204030204" pitchFamily="34" charset="0"/>
                <a:cs typeface="Calibri" panose="020F0502020204030204" pitchFamily="34" charset="0"/>
              </a:rPr>
              <a:t> is often the first place we turn to for answers. But finding the information we need can sometimes is hard. There are a few tricks and tips you can use to make your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 search </a:t>
            </a:r>
            <a:r>
              <a:rPr lang="en-US" sz="1600" dirty="0">
                <a:effectLst/>
                <a:latin typeface="Arial Narrow" panose="020B0606020202030204" pitchFamily="34" charset="0"/>
                <a:ea typeface="Calibri" panose="020F0502020204030204" pitchFamily="34" charset="0"/>
                <a:cs typeface="Calibri" panose="020F0502020204030204" pitchFamily="34" charset="0"/>
              </a:rPr>
              <a:t>more efficient and effective.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3" name="Google Shape;105;p2">
            <a:extLst>
              <a:ext uri="{FF2B5EF4-FFF2-40B4-BE49-F238E27FC236}">
                <a16:creationId xmlns:a16="http://schemas.microsoft.com/office/drawing/2014/main" id="{4C9B2AFF-FF34-313B-5FCA-59BCF89BC34E}"/>
              </a:ext>
            </a:extLst>
          </p:cNvPr>
          <p:cNvSpPr txBox="1">
            <a:spLocks/>
          </p:cNvSpPr>
          <p:nvPr/>
        </p:nvSpPr>
        <p:spPr>
          <a:xfrm>
            <a:off x="569167" y="2948471"/>
            <a:ext cx="3757125" cy="15768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Exact Phrase</a:t>
            </a:r>
          </a:p>
          <a:p>
            <a:pPr marL="50800" indent="0"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for an exact wors</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“browser or search engine”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results that include the exact phrase “browser od search engine”</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1" name="Flowchart: Connector 10">
            <a:extLst>
              <a:ext uri="{FF2B5EF4-FFF2-40B4-BE49-F238E27FC236}">
                <a16:creationId xmlns:a16="http://schemas.microsoft.com/office/drawing/2014/main" id="{E07DBE01-9A53-BCFE-27BF-BFE39217102C}"/>
              </a:ext>
            </a:extLst>
          </p:cNvPr>
          <p:cNvSpPr/>
          <p:nvPr/>
        </p:nvSpPr>
        <p:spPr>
          <a:xfrm>
            <a:off x="676469" y="2855162"/>
            <a:ext cx="531845"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320784B-C5FC-2DAF-787C-789FBD282F5C}"/>
              </a:ext>
            </a:extLst>
          </p:cNvPr>
          <p:cNvSpPr txBox="1"/>
          <p:nvPr/>
        </p:nvSpPr>
        <p:spPr>
          <a:xfrm>
            <a:off x="676469" y="2948471"/>
            <a:ext cx="531845" cy="307777"/>
          </a:xfrm>
          <a:prstGeom prst="rect">
            <a:avLst/>
          </a:prstGeom>
          <a:noFill/>
        </p:spPr>
        <p:txBody>
          <a:bodyPr wrap="square" rtlCol="0">
            <a:spAutoFit/>
          </a:bodyPr>
          <a:lstStyle/>
          <a:p>
            <a:pPr algn="ctr"/>
            <a:r>
              <a:rPr lang="en-US" b="1" dirty="0">
                <a:solidFill>
                  <a:schemeClr val="bg1"/>
                </a:solidFill>
              </a:rPr>
              <a:t>“  “</a:t>
            </a:r>
          </a:p>
        </p:txBody>
      </p:sp>
      <p:sp>
        <p:nvSpPr>
          <p:cNvPr id="13" name="Google Shape;105;p2">
            <a:extLst>
              <a:ext uri="{FF2B5EF4-FFF2-40B4-BE49-F238E27FC236}">
                <a16:creationId xmlns:a16="http://schemas.microsoft.com/office/drawing/2014/main" id="{21D4DD49-46F7-4D79-8865-CC82F77D144F}"/>
              </a:ext>
            </a:extLst>
          </p:cNvPr>
          <p:cNvSpPr txBox="1">
            <a:spLocks/>
          </p:cNvSpPr>
          <p:nvPr/>
        </p:nvSpPr>
        <p:spPr>
          <a:xfrm>
            <a:off x="6478556" y="2855162"/>
            <a:ext cx="3757126" cy="17634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Excluded Words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excluded search results with a particular word or phrase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bass -fishing</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results about bass that are not related to fishing</a:t>
            </a:r>
          </a:p>
          <a:p>
            <a:pPr marL="50800" indent="0" algn="just">
              <a:lnSpc>
                <a:spcPct val="15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5" name="Flowchart: Connector 14">
            <a:extLst>
              <a:ext uri="{FF2B5EF4-FFF2-40B4-BE49-F238E27FC236}">
                <a16:creationId xmlns:a16="http://schemas.microsoft.com/office/drawing/2014/main" id="{10182517-B482-E1CE-47C4-BEBDFD22ABD8}"/>
              </a:ext>
            </a:extLst>
          </p:cNvPr>
          <p:cNvSpPr/>
          <p:nvPr/>
        </p:nvSpPr>
        <p:spPr>
          <a:xfrm>
            <a:off x="6645728" y="2762444"/>
            <a:ext cx="531845"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D7D6A9-9CFC-6B5E-8B28-498B984CE1F7}"/>
              </a:ext>
            </a:extLst>
          </p:cNvPr>
          <p:cNvSpPr txBox="1"/>
          <p:nvPr/>
        </p:nvSpPr>
        <p:spPr>
          <a:xfrm>
            <a:off x="6651166" y="2845831"/>
            <a:ext cx="531845" cy="307777"/>
          </a:xfrm>
          <a:prstGeom prst="rect">
            <a:avLst/>
          </a:prstGeom>
          <a:noFill/>
        </p:spPr>
        <p:txBody>
          <a:bodyPr wrap="square" rtlCol="0">
            <a:spAutoFit/>
          </a:bodyPr>
          <a:lstStyle/>
          <a:p>
            <a:pPr algn="ctr"/>
            <a:r>
              <a:rPr lang="en-US" b="1" dirty="0">
                <a:solidFill>
                  <a:schemeClr val="bg1"/>
                </a:solidFill>
              </a:rPr>
              <a:t>-</a:t>
            </a:r>
          </a:p>
        </p:txBody>
      </p:sp>
      <p:sp>
        <p:nvSpPr>
          <p:cNvPr id="17" name="Google Shape;105;p2">
            <a:extLst>
              <a:ext uri="{FF2B5EF4-FFF2-40B4-BE49-F238E27FC236}">
                <a16:creationId xmlns:a16="http://schemas.microsoft.com/office/drawing/2014/main" id="{9EB4976F-6D52-ED17-8B77-8FF93E63D968}"/>
              </a:ext>
            </a:extLst>
          </p:cNvPr>
          <p:cNvSpPr txBox="1">
            <a:spLocks/>
          </p:cNvSpPr>
          <p:nvPr/>
        </p:nvSpPr>
        <p:spPr>
          <a:xfrm>
            <a:off x="3859879" y="4711963"/>
            <a:ext cx="3757125" cy="17199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Similar Words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for a word and all its synonyms </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 mobile phone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results with the word “phone”, as well as “cell”, “cellular”, “wireless”, etc.</a:t>
            </a:r>
            <a:r>
              <a:rPr lang="en-US" sz="1600" dirty="0">
                <a:effectLst/>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8" name="Flowchart: Connector 17">
            <a:extLst>
              <a:ext uri="{FF2B5EF4-FFF2-40B4-BE49-F238E27FC236}">
                <a16:creationId xmlns:a16="http://schemas.microsoft.com/office/drawing/2014/main" id="{2CFF194C-1595-CF1A-7F1B-29F80D876435}"/>
              </a:ext>
            </a:extLst>
          </p:cNvPr>
          <p:cNvSpPr/>
          <p:nvPr/>
        </p:nvSpPr>
        <p:spPr>
          <a:xfrm>
            <a:off x="3967180" y="4649748"/>
            <a:ext cx="531845"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F3689-5915-3C26-CE5D-FF2DDB8342AC}"/>
              </a:ext>
            </a:extLst>
          </p:cNvPr>
          <p:cNvSpPr txBox="1"/>
          <p:nvPr/>
        </p:nvSpPr>
        <p:spPr>
          <a:xfrm>
            <a:off x="3976511" y="4724399"/>
            <a:ext cx="531845" cy="307777"/>
          </a:xfrm>
          <a:prstGeom prst="rect">
            <a:avLst/>
          </a:prstGeom>
          <a:noFill/>
        </p:spPr>
        <p:txBody>
          <a:bodyPr wrap="square" rtlCol="0">
            <a:spAutoFit/>
          </a:bodyPr>
          <a:lstStyle/>
          <a:p>
            <a:pPr algn="ctr"/>
            <a:r>
              <a:rPr lang="en-US" b="1" dirty="0">
                <a:solidFill>
                  <a:schemeClr val="bg1"/>
                </a:solidFill>
              </a:rPr>
              <a:t>~</a:t>
            </a:r>
          </a:p>
        </p:txBody>
      </p:sp>
    </p:spTree>
    <p:extLst>
      <p:ext uri="{BB962C8B-B14F-4D97-AF65-F5344CB8AC3E}">
        <p14:creationId xmlns:p14="http://schemas.microsoft.com/office/powerpoint/2010/main" val="301136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9890449" cy="11501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Whether you’re shopping, doing research, or just looking to settle a debate with friends,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a:t>
            </a:r>
            <a:r>
              <a:rPr lang="en-US" sz="1600" dirty="0">
                <a:effectLst/>
                <a:latin typeface="Arial Narrow" panose="020B0606020202030204" pitchFamily="34" charset="0"/>
                <a:ea typeface="Calibri" panose="020F0502020204030204" pitchFamily="34" charset="0"/>
                <a:cs typeface="Calibri" panose="020F0502020204030204" pitchFamily="34" charset="0"/>
              </a:rPr>
              <a:t> is often the first place we turn to for answers. But finding the information we need can sometimes is hard. There are a few tricks and tips you can use to make your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 search </a:t>
            </a:r>
            <a:r>
              <a:rPr lang="en-US" sz="1600" dirty="0">
                <a:effectLst/>
                <a:latin typeface="Arial Narrow" panose="020B0606020202030204" pitchFamily="34" charset="0"/>
                <a:ea typeface="Calibri" panose="020F0502020204030204" pitchFamily="34" charset="0"/>
                <a:cs typeface="Calibri" panose="020F0502020204030204" pitchFamily="34" charset="0"/>
              </a:rPr>
              <a:t>more efficient and effective.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3" name="Google Shape;105;p2">
            <a:extLst>
              <a:ext uri="{FF2B5EF4-FFF2-40B4-BE49-F238E27FC236}">
                <a16:creationId xmlns:a16="http://schemas.microsoft.com/office/drawing/2014/main" id="{4C9B2AFF-FF34-313B-5FCA-59BCF89BC34E}"/>
              </a:ext>
            </a:extLst>
          </p:cNvPr>
          <p:cNvSpPr txBox="1">
            <a:spLocks/>
          </p:cNvSpPr>
          <p:nvPr/>
        </p:nvSpPr>
        <p:spPr>
          <a:xfrm>
            <a:off x="569167" y="2901816"/>
            <a:ext cx="3757125" cy="18412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Multiple Words</a:t>
            </a:r>
          </a:p>
          <a:p>
            <a:pPr marL="50800" indent="0"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for webpages that include either word</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GB" sz="1400" dirty="0">
                <a:latin typeface="Arial Narrow" panose="020B0606020202030204" pitchFamily="34" charset="0"/>
                <a:ea typeface="Calibri" panose="020F0502020204030204" pitchFamily="34" charset="0"/>
                <a:cs typeface="Calibri" panose="020F0502020204030204" pitchFamily="34" charset="0"/>
              </a:rPr>
              <a:t>trip Barcelona OR Madrid</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results with words “trip” and either “Barcelona” or “Madrid”</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1" name="Flowchart: Connector 10">
            <a:extLst>
              <a:ext uri="{FF2B5EF4-FFF2-40B4-BE49-F238E27FC236}">
                <a16:creationId xmlns:a16="http://schemas.microsoft.com/office/drawing/2014/main" id="{E07DBE01-9A53-BCFE-27BF-BFE39217102C}"/>
              </a:ext>
            </a:extLst>
          </p:cNvPr>
          <p:cNvSpPr/>
          <p:nvPr/>
        </p:nvSpPr>
        <p:spPr>
          <a:xfrm>
            <a:off x="676469" y="2836500"/>
            <a:ext cx="531845"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320784B-C5FC-2DAF-787C-789FBD282F5C}"/>
              </a:ext>
            </a:extLst>
          </p:cNvPr>
          <p:cNvSpPr txBox="1"/>
          <p:nvPr/>
        </p:nvSpPr>
        <p:spPr>
          <a:xfrm>
            <a:off x="676469" y="2901816"/>
            <a:ext cx="531845" cy="307777"/>
          </a:xfrm>
          <a:prstGeom prst="rect">
            <a:avLst/>
          </a:prstGeom>
          <a:noFill/>
        </p:spPr>
        <p:txBody>
          <a:bodyPr wrap="square" rtlCol="0">
            <a:spAutoFit/>
          </a:bodyPr>
          <a:lstStyle/>
          <a:p>
            <a:pPr algn="ctr"/>
            <a:r>
              <a:rPr lang="en-US" b="1" dirty="0">
                <a:solidFill>
                  <a:schemeClr val="bg1"/>
                </a:solidFill>
              </a:rPr>
              <a:t>OR</a:t>
            </a:r>
          </a:p>
        </p:txBody>
      </p:sp>
      <p:sp>
        <p:nvSpPr>
          <p:cNvPr id="13" name="Google Shape;105;p2">
            <a:extLst>
              <a:ext uri="{FF2B5EF4-FFF2-40B4-BE49-F238E27FC236}">
                <a16:creationId xmlns:a16="http://schemas.microsoft.com/office/drawing/2014/main" id="{21D4DD49-46F7-4D79-8865-CC82F77D144F}"/>
              </a:ext>
            </a:extLst>
          </p:cNvPr>
          <p:cNvSpPr txBox="1">
            <a:spLocks/>
          </p:cNvSpPr>
          <p:nvPr/>
        </p:nvSpPr>
        <p:spPr>
          <a:xfrm>
            <a:off x="6366589" y="2901816"/>
            <a:ext cx="3757126" cy="15768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Numerical Ranges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for a range of numbers</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Roald Dahl 1950…1960</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results about Roald Dahl during this period</a:t>
            </a:r>
            <a:r>
              <a:rPr lang="en-US" sz="1600" dirty="0">
                <a:effectLst/>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5" name="Flowchart: Connector 14">
            <a:extLst>
              <a:ext uri="{FF2B5EF4-FFF2-40B4-BE49-F238E27FC236}">
                <a16:creationId xmlns:a16="http://schemas.microsoft.com/office/drawing/2014/main" id="{10182517-B482-E1CE-47C4-BEBDFD22ABD8}"/>
              </a:ext>
            </a:extLst>
          </p:cNvPr>
          <p:cNvSpPr/>
          <p:nvPr/>
        </p:nvSpPr>
        <p:spPr>
          <a:xfrm>
            <a:off x="6492552" y="2873824"/>
            <a:ext cx="531845"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D7D6A9-9CFC-6B5E-8B28-498B984CE1F7}"/>
              </a:ext>
            </a:extLst>
          </p:cNvPr>
          <p:cNvSpPr txBox="1"/>
          <p:nvPr/>
        </p:nvSpPr>
        <p:spPr>
          <a:xfrm>
            <a:off x="6501883" y="2901816"/>
            <a:ext cx="531845" cy="307777"/>
          </a:xfrm>
          <a:prstGeom prst="rect">
            <a:avLst/>
          </a:prstGeom>
          <a:noFill/>
        </p:spPr>
        <p:txBody>
          <a:bodyPr wrap="square" rtlCol="0">
            <a:spAutoFit/>
          </a:bodyPr>
          <a:lstStyle/>
          <a:p>
            <a:pPr algn="ctr"/>
            <a:r>
              <a:rPr lang="en-US" b="1" dirty="0">
                <a:solidFill>
                  <a:schemeClr val="bg1"/>
                </a:solidFill>
              </a:rPr>
              <a:t>…</a:t>
            </a:r>
          </a:p>
        </p:txBody>
      </p:sp>
      <p:sp>
        <p:nvSpPr>
          <p:cNvPr id="17" name="Google Shape;105;p2">
            <a:extLst>
              <a:ext uri="{FF2B5EF4-FFF2-40B4-BE49-F238E27FC236}">
                <a16:creationId xmlns:a16="http://schemas.microsoft.com/office/drawing/2014/main" id="{9EB4976F-6D52-ED17-8B77-8FF93E63D968}"/>
              </a:ext>
            </a:extLst>
          </p:cNvPr>
          <p:cNvSpPr txBox="1">
            <a:spLocks/>
          </p:cNvSpPr>
          <p:nvPr/>
        </p:nvSpPr>
        <p:spPr>
          <a:xfrm>
            <a:off x="3859879" y="4957665"/>
            <a:ext cx="3757125" cy="1474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Finding Meanings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defines a word or phrase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define: decadent </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links to definitions of the word “decadent” </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8" name="Flowchart: Connector 17">
            <a:extLst>
              <a:ext uri="{FF2B5EF4-FFF2-40B4-BE49-F238E27FC236}">
                <a16:creationId xmlns:a16="http://schemas.microsoft.com/office/drawing/2014/main" id="{2CFF194C-1595-CF1A-7F1B-29F80D876435}"/>
              </a:ext>
            </a:extLst>
          </p:cNvPr>
          <p:cNvSpPr/>
          <p:nvPr/>
        </p:nvSpPr>
        <p:spPr>
          <a:xfrm>
            <a:off x="3967181" y="4883018"/>
            <a:ext cx="912730"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F3689-5915-3C26-CE5D-FF2DDB8342AC}"/>
              </a:ext>
            </a:extLst>
          </p:cNvPr>
          <p:cNvSpPr txBox="1"/>
          <p:nvPr/>
        </p:nvSpPr>
        <p:spPr>
          <a:xfrm>
            <a:off x="3976511" y="4957666"/>
            <a:ext cx="903400" cy="307777"/>
          </a:xfrm>
          <a:prstGeom prst="rect">
            <a:avLst/>
          </a:prstGeom>
          <a:noFill/>
        </p:spPr>
        <p:txBody>
          <a:bodyPr wrap="square" rtlCol="0">
            <a:spAutoFit/>
          </a:bodyPr>
          <a:lstStyle/>
          <a:p>
            <a:pPr algn="ctr"/>
            <a:r>
              <a:rPr lang="en-US" b="1" dirty="0">
                <a:solidFill>
                  <a:schemeClr val="bg1"/>
                </a:solidFill>
              </a:rPr>
              <a:t>Define:</a:t>
            </a:r>
          </a:p>
        </p:txBody>
      </p:sp>
    </p:spTree>
    <p:extLst>
      <p:ext uri="{BB962C8B-B14F-4D97-AF65-F5344CB8AC3E}">
        <p14:creationId xmlns:p14="http://schemas.microsoft.com/office/powerpoint/2010/main" val="41698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9890449" cy="11501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Whether you’re shopping, doing research, or just looking to settle a debate with friends,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a:t>
            </a:r>
            <a:r>
              <a:rPr lang="en-US" sz="1600" dirty="0">
                <a:effectLst/>
                <a:latin typeface="Arial Narrow" panose="020B0606020202030204" pitchFamily="34" charset="0"/>
                <a:ea typeface="Calibri" panose="020F0502020204030204" pitchFamily="34" charset="0"/>
                <a:cs typeface="Calibri" panose="020F0502020204030204" pitchFamily="34" charset="0"/>
              </a:rPr>
              <a:t> is often the first place we turn to for answers. But finding the information we need can sometimes is hard. There are a few tricks and tips you can use to make your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 search </a:t>
            </a:r>
            <a:r>
              <a:rPr lang="en-US" sz="1600" dirty="0">
                <a:effectLst/>
                <a:latin typeface="Arial Narrow" panose="020B0606020202030204" pitchFamily="34" charset="0"/>
                <a:ea typeface="Calibri" panose="020F0502020204030204" pitchFamily="34" charset="0"/>
                <a:cs typeface="Calibri" panose="020F0502020204030204" pitchFamily="34" charset="0"/>
              </a:rPr>
              <a:t>more efficient and effective. </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3" name="Google Shape;105;p2">
            <a:extLst>
              <a:ext uri="{FF2B5EF4-FFF2-40B4-BE49-F238E27FC236}">
                <a16:creationId xmlns:a16="http://schemas.microsoft.com/office/drawing/2014/main" id="{4C9B2AFF-FF34-313B-5FCA-59BCF89BC34E}"/>
              </a:ext>
            </a:extLst>
          </p:cNvPr>
          <p:cNvSpPr txBox="1">
            <a:spLocks/>
          </p:cNvSpPr>
          <p:nvPr/>
        </p:nvSpPr>
        <p:spPr>
          <a:xfrm>
            <a:off x="569167" y="2901816"/>
            <a:ext cx="3757125" cy="18412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Site Specific</a:t>
            </a:r>
          </a:p>
          <a:p>
            <a:pPr marL="50800" indent="0"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only particular websites </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GB" sz="1400" dirty="0">
                <a:latin typeface="Arial Narrow" panose="020B0606020202030204" pitchFamily="34" charset="0"/>
                <a:ea typeface="Calibri" panose="020F0502020204030204" pitchFamily="34" charset="0"/>
                <a:cs typeface="Calibri" panose="020F0502020204030204" pitchFamily="34" charset="0"/>
              </a:rPr>
              <a:t>global warming </a:t>
            </a:r>
            <a:r>
              <a:rPr lang="en-GB" sz="1400" dirty="0" err="1">
                <a:latin typeface="Arial Narrow" panose="020B0606020202030204" pitchFamily="34" charset="0"/>
                <a:ea typeface="Calibri" panose="020F0502020204030204" pitchFamily="34" charset="0"/>
                <a:cs typeface="Calibri" panose="020F0502020204030204" pitchFamily="34" charset="0"/>
              </a:rPr>
              <a:t>site:edu</a:t>
            </a:r>
            <a:endParaRPr lang="en-GB" sz="14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references to global warming found on .</a:t>
            </a:r>
            <a:r>
              <a:rPr lang="en-US" sz="1400" dirty="0" err="1">
                <a:effectLst/>
                <a:latin typeface="Arial Narrow" panose="020B0606020202030204" pitchFamily="34" charset="0"/>
                <a:ea typeface="Calibri" panose="020F0502020204030204" pitchFamily="34" charset="0"/>
                <a:cs typeface="Calibri" panose="020F0502020204030204" pitchFamily="34" charset="0"/>
              </a:rPr>
              <a:t>edu</a:t>
            </a:r>
            <a:r>
              <a:rPr lang="en-US" sz="1400" dirty="0">
                <a:effectLst/>
                <a:latin typeface="Arial Narrow" panose="020B0606020202030204" pitchFamily="34" charset="0"/>
                <a:ea typeface="Calibri" panose="020F0502020204030204" pitchFamily="34" charset="0"/>
                <a:cs typeface="Calibri" panose="020F0502020204030204" pitchFamily="34" charset="0"/>
              </a:rPr>
              <a:t> websites</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320784B-C5FC-2DAF-787C-789FBD282F5C}"/>
              </a:ext>
            </a:extLst>
          </p:cNvPr>
          <p:cNvSpPr txBox="1"/>
          <p:nvPr/>
        </p:nvSpPr>
        <p:spPr>
          <a:xfrm>
            <a:off x="676469" y="2901816"/>
            <a:ext cx="531845" cy="307777"/>
          </a:xfrm>
          <a:prstGeom prst="rect">
            <a:avLst/>
          </a:prstGeom>
          <a:noFill/>
        </p:spPr>
        <p:txBody>
          <a:bodyPr wrap="square" rtlCol="0">
            <a:spAutoFit/>
          </a:bodyPr>
          <a:lstStyle/>
          <a:p>
            <a:pPr algn="ctr"/>
            <a:r>
              <a:rPr lang="en-US" b="1" dirty="0">
                <a:solidFill>
                  <a:schemeClr val="bg1"/>
                </a:solidFill>
              </a:rPr>
              <a:t>OR</a:t>
            </a:r>
          </a:p>
        </p:txBody>
      </p:sp>
      <p:sp>
        <p:nvSpPr>
          <p:cNvPr id="13" name="Google Shape;105;p2">
            <a:extLst>
              <a:ext uri="{FF2B5EF4-FFF2-40B4-BE49-F238E27FC236}">
                <a16:creationId xmlns:a16="http://schemas.microsoft.com/office/drawing/2014/main" id="{21D4DD49-46F7-4D79-8865-CC82F77D144F}"/>
              </a:ext>
            </a:extLst>
          </p:cNvPr>
          <p:cNvSpPr txBox="1">
            <a:spLocks/>
          </p:cNvSpPr>
          <p:nvPr/>
        </p:nvSpPr>
        <p:spPr>
          <a:xfrm>
            <a:off x="5760098" y="2901816"/>
            <a:ext cx="3757126" cy="15768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Linked Pages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searches for websites that link to a particular website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dirty="0" err="1">
                <a:effectLst/>
                <a:latin typeface="Arial Narrow" panose="020B0606020202030204" pitchFamily="34" charset="0"/>
                <a:ea typeface="Calibri" panose="020F0502020204030204" pitchFamily="34" charset="0"/>
                <a:cs typeface="Calibri" panose="020F0502020204030204" pitchFamily="34" charset="0"/>
              </a:rPr>
              <a:t>link:www.umich.edu</a:t>
            </a: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websites that link to the University of Michigan website</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7" name="Google Shape;105;p2">
            <a:extLst>
              <a:ext uri="{FF2B5EF4-FFF2-40B4-BE49-F238E27FC236}">
                <a16:creationId xmlns:a16="http://schemas.microsoft.com/office/drawing/2014/main" id="{9EB4976F-6D52-ED17-8B77-8FF93E63D968}"/>
              </a:ext>
            </a:extLst>
          </p:cNvPr>
          <p:cNvSpPr txBox="1">
            <a:spLocks/>
          </p:cNvSpPr>
          <p:nvPr/>
        </p:nvSpPr>
        <p:spPr>
          <a:xfrm>
            <a:off x="6732037" y="5001088"/>
            <a:ext cx="3757125" cy="1474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Conversions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converts units of measure</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cm in foot, 28C in F, $ in pound, days in fortnight, miles in league, mph in speed of light, etc.</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the converted answer </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8" name="Flowchart: Connector 17">
            <a:extLst>
              <a:ext uri="{FF2B5EF4-FFF2-40B4-BE49-F238E27FC236}">
                <a16:creationId xmlns:a16="http://schemas.microsoft.com/office/drawing/2014/main" id="{2CFF194C-1595-CF1A-7F1B-29F80D876435}"/>
              </a:ext>
            </a:extLst>
          </p:cNvPr>
          <p:cNvSpPr/>
          <p:nvPr/>
        </p:nvSpPr>
        <p:spPr>
          <a:xfrm>
            <a:off x="2693666" y="4994979"/>
            <a:ext cx="912730"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F3689-5915-3C26-CE5D-FF2DDB8342AC}"/>
              </a:ext>
            </a:extLst>
          </p:cNvPr>
          <p:cNvSpPr txBox="1"/>
          <p:nvPr/>
        </p:nvSpPr>
        <p:spPr>
          <a:xfrm>
            <a:off x="2707554" y="5070290"/>
            <a:ext cx="903400" cy="307777"/>
          </a:xfrm>
          <a:prstGeom prst="rect">
            <a:avLst/>
          </a:prstGeom>
          <a:noFill/>
        </p:spPr>
        <p:txBody>
          <a:bodyPr wrap="square" rtlCol="0">
            <a:spAutoFit/>
          </a:bodyPr>
          <a:lstStyle/>
          <a:p>
            <a:pPr algn="ctr"/>
            <a:r>
              <a:rPr lang="en-US" b="1" dirty="0">
                <a:solidFill>
                  <a:schemeClr val="bg1"/>
                </a:solidFill>
              </a:rPr>
              <a:t>1+1</a:t>
            </a:r>
          </a:p>
        </p:txBody>
      </p:sp>
      <p:sp>
        <p:nvSpPr>
          <p:cNvPr id="8" name="Flowchart: Connector 7">
            <a:extLst>
              <a:ext uri="{FF2B5EF4-FFF2-40B4-BE49-F238E27FC236}">
                <a16:creationId xmlns:a16="http://schemas.microsoft.com/office/drawing/2014/main" id="{93ED43A3-9755-36E3-31D1-30CC6CABD11C}"/>
              </a:ext>
            </a:extLst>
          </p:cNvPr>
          <p:cNvSpPr/>
          <p:nvPr/>
        </p:nvSpPr>
        <p:spPr>
          <a:xfrm>
            <a:off x="704581" y="2829436"/>
            <a:ext cx="912730"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DE9F879D-556A-818A-1EF6-D3522C45AB60}"/>
              </a:ext>
            </a:extLst>
          </p:cNvPr>
          <p:cNvSpPr/>
          <p:nvPr/>
        </p:nvSpPr>
        <p:spPr>
          <a:xfrm>
            <a:off x="5925770" y="2829435"/>
            <a:ext cx="912730"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65AE4B-C40E-0E9F-C56E-EF86385F7918}"/>
              </a:ext>
            </a:extLst>
          </p:cNvPr>
          <p:cNvSpPr txBox="1"/>
          <p:nvPr/>
        </p:nvSpPr>
        <p:spPr>
          <a:xfrm>
            <a:off x="705417" y="2902652"/>
            <a:ext cx="903400" cy="307777"/>
          </a:xfrm>
          <a:prstGeom prst="rect">
            <a:avLst/>
          </a:prstGeom>
          <a:noFill/>
        </p:spPr>
        <p:txBody>
          <a:bodyPr wrap="square" rtlCol="0">
            <a:spAutoFit/>
          </a:bodyPr>
          <a:lstStyle/>
          <a:p>
            <a:pPr algn="ctr"/>
            <a:r>
              <a:rPr lang="en-US" b="1" dirty="0">
                <a:solidFill>
                  <a:schemeClr val="bg1"/>
                </a:solidFill>
              </a:rPr>
              <a:t>site:</a:t>
            </a:r>
          </a:p>
        </p:txBody>
      </p:sp>
      <p:sp>
        <p:nvSpPr>
          <p:cNvPr id="22" name="TextBox 21">
            <a:extLst>
              <a:ext uri="{FF2B5EF4-FFF2-40B4-BE49-F238E27FC236}">
                <a16:creationId xmlns:a16="http://schemas.microsoft.com/office/drawing/2014/main" id="{4260AC5E-4EC2-9738-7332-22C9C63F6CB2}"/>
              </a:ext>
            </a:extLst>
          </p:cNvPr>
          <p:cNvSpPr txBox="1"/>
          <p:nvPr/>
        </p:nvSpPr>
        <p:spPr>
          <a:xfrm>
            <a:off x="5943598" y="2897497"/>
            <a:ext cx="903400" cy="307777"/>
          </a:xfrm>
          <a:prstGeom prst="rect">
            <a:avLst/>
          </a:prstGeom>
          <a:noFill/>
        </p:spPr>
        <p:txBody>
          <a:bodyPr wrap="square" rtlCol="0">
            <a:spAutoFit/>
          </a:bodyPr>
          <a:lstStyle/>
          <a:p>
            <a:pPr algn="ctr"/>
            <a:r>
              <a:rPr lang="en-US" b="1" dirty="0">
                <a:solidFill>
                  <a:schemeClr val="bg1"/>
                </a:solidFill>
              </a:rPr>
              <a:t>link:</a:t>
            </a:r>
          </a:p>
        </p:txBody>
      </p:sp>
      <p:sp>
        <p:nvSpPr>
          <p:cNvPr id="23" name="Google Shape;105;p2">
            <a:extLst>
              <a:ext uri="{FF2B5EF4-FFF2-40B4-BE49-F238E27FC236}">
                <a16:creationId xmlns:a16="http://schemas.microsoft.com/office/drawing/2014/main" id="{C363A3DE-B36F-A744-0A96-236C48C8CD8D}"/>
              </a:ext>
            </a:extLst>
          </p:cNvPr>
          <p:cNvSpPr txBox="1">
            <a:spLocks/>
          </p:cNvSpPr>
          <p:nvPr/>
        </p:nvSpPr>
        <p:spPr>
          <a:xfrm>
            <a:off x="2523436" y="5062629"/>
            <a:ext cx="3757125" cy="1474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pPr>
            <a:r>
              <a:rPr lang="en-US" sz="1400" dirty="0">
                <a:effectLst/>
                <a:latin typeface="Arial Narrow" panose="020B0606020202030204" pitchFamily="34" charset="0"/>
                <a:ea typeface="Calibri" panose="020F0502020204030204" pitchFamily="34" charset="0"/>
                <a:cs typeface="Calibri" panose="020F0502020204030204" pitchFamily="34" charset="0"/>
              </a:rPr>
              <a:t>                          </a:t>
            </a:r>
            <a:r>
              <a:rPr lang="en-US" sz="1400" b="1" dirty="0">
                <a:solidFill>
                  <a:schemeClr val="accent5"/>
                </a:solidFill>
                <a:effectLst/>
                <a:latin typeface="Arial Narrow" panose="020B0606020202030204" pitchFamily="34" charset="0"/>
                <a:ea typeface="Calibri" panose="020F0502020204030204" pitchFamily="34" charset="0"/>
                <a:cs typeface="Calibri" panose="020F0502020204030204" pitchFamily="34" charset="0"/>
              </a:rPr>
              <a:t>Math Answers</a:t>
            </a:r>
          </a:p>
          <a:p>
            <a:pPr marL="50800" indent="0" algn="just">
              <a:lnSpc>
                <a:spcPct val="100000"/>
              </a:lnSpc>
              <a:spcBef>
                <a:spcPts val="0"/>
              </a:spcBef>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it does</a:t>
            </a:r>
            <a:r>
              <a:rPr lang="en-US" sz="1400" dirty="0">
                <a:effectLst/>
                <a:latin typeface="Arial Narrow" panose="020B0606020202030204" pitchFamily="34" charset="0"/>
                <a:ea typeface="Calibri" panose="020F0502020204030204" pitchFamily="34" charset="0"/>
                <a:cs typeface="Calibri" panose="020F0502020204030204" pitchFamily="34" charset="0"/>
              </a:rPr>
              <a:t>: basic calculator functions</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to type</a:t>
            </a:r>
            <a:r>
              <a:rPr lang="en-US" sz="1400" dirty="0">
                <a:effectLst/>
                <a:latin typeface="Arial Narrow" panose="020B0606020202030204" pitchFamily="34" charset="0"/>
                <a:ea typeface="Calibri" panose="020F0502020204030204" pitchFamily="34" charset="0"/>
                <a:cs typeface="Calibri" panose="020F0502020204030204" pitchFamily="34" charset="0"/>
              </a:rPr>
              <a:t>: 4+7, 30% of 55, 20^3, sqrt(4), etc.</a:t>
            </a:r>
          </a:p>
          <a:p>
            <a:pPr marL="50800" indent="0" algn="just">
              <a:lnSpc>
                <a:spcPct val="100000"/>
              </a:lnSpc>
              <a:spcBef>
                <a:spcPts val="0"/>
              </a:spcBef>
              <a:spcAft>
                <a:spcPts val="6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What you’ll get: </a:t>
            </a:r>
            <a:r>
              <a:rPr lang="en-US" sz="1400" dirty="0">
                <a:effectLst/>
                <a:latin typeface="Arial Narrow" panose="020B0606020202030204" pitchFamily="34" charset="0"/>
                <a:ea typeface="Calibri" panose="020F0502020204030204" pitchFamily="34" charset="0"/>
                <a:cs typeface="Calibri" panose="020F0502020204030204" pitchFamily="34" charset="0"/>
              </a:rPr>
              <a:t>the answer </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4" name="Flowchart: Connector 23">
            <a:extLst>
              <a:ext uri="{FF2B5EF4-FFF2-40B4-BE49-F238E27FC236}">
                <a16:creationId xmlns:a16="http://schemas.microsoft.com/office/drawing/2014/main" id="{B161CE07-73B2-CD7E-7FDB-89F1C8FCC711}"/>
              </a:ext>
            </a:extLst>
          </p:cNvPr>
          <p:cNvSpPr/>
          <p:nvPr/>
        </p:nvSpPr>
        <p:spPr>
          <a:xfrm>
            <a:off x="6862774" y="4932777"/>
            <a:ext cx="912730" cy="45253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855312E-75F1-15CF-D65B-6A123B39F924}"/>
              </a:ext>
            </a:extLst>
          </p:cNvPr>
          <p:cNvSpPr txBox="1"/>
          <p:nvPr/>
        </p:nvSpPr>
        <p:spPr>
          <a:xfrm>
            <a:off x="6859661" y="5037504"/>
            <a:ext cx="903400" cy="261610"/>
          </a:xfrm>
          <a:prstGeom prst="rect">
            <a:avLst/>
          </a:prstGeom>
          <a:noFill/>
        </p:spPr>
        <p:txBody>
          <a:bodyPr wrap="square" rtlCol="0">
            <a:spAutoFit/>
          </a:bodyPr>
          <a:lstStyle/>
          <a:p>
            <a:pPr algn="ctr"/>
            <a:r>
              <a:rPr lang="en-US" sz="1100" b="1" dirty="0">
                <a:solidFill>
                  <a:schemeClr val="bg1"/>
                </a:solidFill>
              </a:rPr>
              <a:t>Cm in foot</a:t>
            </a:r>
            <a:endParaRPr lang="en-US" b="1" dirty="0">
              <a:solidFill>
                <a:schemeClr val="bg1"/>
              </a:solidFill>
            </a:endParaRPr>
          </a:p>
        </p:txBody>
      </p:sp>
    </p:spTree>
    <p:extLst>
      <p:ext uri="{BB962C8B-B14F-4D97-AF65-F5344CB8AC3E}">
        <p14:creationId xmlns:p14="http://schemas.microsoft.com/office/powerpoint/2010/main" val="252811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5990253"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The anatomy of a webpage</a:t>
            </a:r>
          </a:p>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How to efficiently navigate a webpage to locate the exact information you need on that page, while ignoring any distracting elements that are competing for your attention.</a:t>
            </a:r>
          </a:p>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Every webpage is different, but there are some common elements you'll find on most pages. </a:t>
            </a:r>
            <a:r>
              <a:rPr lang="en-US" sz="1600" i="1" dirty="0">
                <a:effectLst/>
                <a:latin typeface="Arial Narrow" panose="020B0606020202030204" pitchFamily="34" charset="0"/>
                <a:ea typeface="Calibri" panose="020F0502020204030204" pitchFamily="34" charset="0"/>
                <a:cs typeface="Calibri" panose="020F0502020204030204" pitchFamily="34" charset="0"/>
              </a:rPr>
              <a:t>For example</a:t>
            </a:r>
            <a:r>
              <a:rPr lang="en-US" sz="1600" dirty="0">
                <a:effectLst/>
                <a:latin typeface="Arial Narrow" panose="020B0606020202030204" pitchFamily="34" charset="0"/>
                <a:ea typeface="Calibri" panose="020F0502020204030204" pitchFamily="34" charset="0"/>
                <a:cs typeface="Calibri" panose="020F0502020204030204" pitchFamily="34" charset="0"/>
              </a:rPr>
              <a:t>, the page might have the main content in the middle of the page, with ads on the left or right side. </a:t>
            </a:r>
          </a:p>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Almost every webpage will have some sort of navigation bar that lets you go to other parts of the website. </a:t>
            </a:r>
          </a:p>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By learning about some of these basic parts, you'll be able to find the information you're looking for more quickly.</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A41C7CE5-4DFB-B2C3-1A5D-6F5FE6DA6E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5895" y="1639680"/>
            <a:ext cx="4591467" cy="4117308"/>
          </a:xfrm>
          <a:prstGeom prst="rect">
            <a:avLst/>
          </a:prstGeom>
          <a:noFill/>
          <a:ln>
            <a:noFill/>
          </a:ln>
        </p:spPr>
      </p:pic>
    </p:spTree>
    <p:extLst>
      <p:ext uri="{BB962C8B-B14F-4D97-AF65-F5344CB8AC3E}">
        <p14:creationId xmlns:p14="http://schemas.microsoft.com/office/powerpoint/2010/main" val="277422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5990253"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Mobile webpages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If you're viewing a webpage on a mobile device such as a smartphone or tablet, you may notice that it has a simpler layout. This is because many sites have mobile versions that are optimized for smaller screens. The website will automatically detect what type of device you're using, and it will display the version that's best suited for that device.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example below shows the same webpage we looked at above, except it's viewed on an iPhone. The header is now much smaller to make room for the main content (although the mobile site will require a lot more scrolling to read the article).</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4" name="Picture 3">
            <a:extLst>
              <a:ext uri="{FF2B5EF4-FFF2-40B4-BE49-F238E27FC236}">
                <a16:creationId xmlns:a16="http://schemas.microsoft.com/office/drawing/2014/main" id="{3B1583FE-0EF2-5703-0BCB-BD2F4A6035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8587" y="1639680"/>
            <a:ext cx="3083903" cy="5082851"/>
          </a:xfrm>
          <a:prstGeom prst="rect">
            <a:avLst/>
          </a:prstGeom>
          <a:noFill/>
          <a:ln>
            <a:noFill/>
          </a:ln>
        </p:spPr>
      </p:pic>
    </p:spTree>
    <p:extLst>
      <p:ext uri="{BB962C8B-B14F-4D97-AF65-F5344CB8AC3E}">
        <p14:creationId xmlns:p14="http://schemas.microsoft.com/office/powerpoint/2010/main" val="315762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3"/>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6559421"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Tips for reading webpages and using relevant information in our work</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When you're reading a book, you might start at the top of the page and read every word until you get to the bottom. But with a webpage, this usually isn't the best way to read. </a:t>
            </a:r>
          </a:p>
          <a:p>
            <a:pPr marL="50800" indent="0" algn="just">
              <a:lnSpc>
                <a:spcPct val="100000"/>
              </a:lnSpc>
              <a:spcBef>
                <a:spcPts val="0"/>
              </a:spcBef>
              <a:spcAft>
                <a:spcPts val="300"/>
              </a:spcAft>
            </a:pPr>
            <a:r>
              <a:rPr lang="en-US" sz="1400" b="1" i="1" dirty="0">
                <a:effectLst/>
                <a:latin typeface="Arial Narrow" panose="020B0606020202030204" pitchFamily="34" charset="0"/>
                <a:ea typeface="Calibri" panose="020F0502020204030204" pitchFamily="34" charset="0"/>
                <a:cs typeface="Calibri" panose="020F0502020204030204" pitchFamily="34" charset="0"/>
              </a:rPr>
              <a:t>Authority</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Who is responsible for the page/site?</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it a reliable organization (e.g., a well-known university) or a subject expert?</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Can you trust them?</a:t>
            </a:r>
          </a:p>
          <a:p>
            <a:pPr marL="50800" indent="0" algn="just">
              <a:lnSpc>
                <a:spcPct val="100000"/>
              </a:lnSpc>
              <a:spcBef>
                <a:spcPts val="0"/>
              </a:spcBef>
              <a:spcAft>
                <a:spcPts val="300"/>
              </a:spcAft>
            </a:pPr>
            <a:r>
              <a:rPr lang="en-US" sz="1400" b="1" i="1" dirty="0">
                <a:effectLst/>
                <a:latin typeface="Arial Narrow" panose="020B0606020202030204" pitchFamily="34" charset="0"/>
                <a:ea typeface="Calibri" panose="020F0502020204030204" pitchFamily="34" charset="0"/>
                <a:cs typeface="Calibri" panose="020F0502020204030204" pitchFamily="34" charset="0"/>
              </a:rPr>
              <a:t>Accuracy and reliability</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the information correct?</a:t>
            </a:r>
          </a:p>
          <a:p>
            <a:pPr marL="50800" indent="0" algn="just">
              <a:lnSpc>
                <a:spcPct val="100000"/>
              </a:lnSpc>
              <a:spcBef>
                <a:spcPts val="0"/>
              </a:spcBef>
              <a:spcAft>
                <a:spcPts val="300"/>
              </a:spcAft>
            </a:pPr>
            <a:r>
              <a:rPr lang="en-US" sz="1400" dirty="0">
                <a:latin typeface="Arial Narrow" panose="020B0606020202030204" pitchFamily="34" charset="0"/>
                <a:ea typeface="Calibri" panose="020F0502020204030204" pitchFamily="34" charset="0"/>
                <a:cs typeface="Calibri" panose="020F0502020204030204" pitchFamily="34" charset="0"/>
              </a:rPr>
              <a:t>Are</a:t>
            </a:r>
            <a:r>
              <a:rPr lang="en-US" sz="1400" dirty="0">
                <a:effectLst/>
                <a:latin typeface="Arial Narrow" panose="020B0606020202030204" pitchFamily="34" charset="0"/>
                <a:ea typeface="Calibri" panose="020F0502020204030204" pitchFamily="34" charset="0"/>
                <a:cs typeface="Calibri" panose="020F0502020204030204" pitchFamily="34" charset="0"/>
              </a:rPr>
              <a:t> the grammar and spelling correct?</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it complete, or are they just giving one point of view?</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Do they have their own agenda e.g., political organizations?</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the information fact or opinion?</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the information backed up by evidence? Is the evidence based on research? Is it reliable?</a:t>
            </a:r>
          </a:p>
          <a:p>
            <a:pPr marL="50800" indent="0" algn="just">
              <a:lnSpc>
                <a:spcPct val="100000"/>
              </a:lnSpc>
              <a:spcBef>
                <a:spcPts val="0"/>
              </a:spcBef>
              <a:spcAft>
                <a:spcPts val="300"/>
              </a:spcAft>
            </a:pPr>
            <a:r>
              <a:rPr lang="en-US" sz="1400" b="1" i="1" dirty="0">
                <a:effectLst/>
                <a:latin typeface="Arial Narrow" panose="020B0606020202030204" pitchFamily="34" charset="0"/>
                <a:ea typeface="Calibri" panose="020F0502020204030204" pitchFamily="34" charset="0"/>
                <a:cs typeface="Calibri" panose="020F0502020204030204" pitchFamily="34" charset="0"/>
              </a:rPr>
              <a:t>Currency</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Can you tell how up-to-date it is?</a:t>
            </a:r>
          </a:p>
          <a:p>
            <a:pPr marL="50800" indent="0" algn="just">
              <a:lnSpc>
                <a:spcPct val="100000"/>
              </a:lnSpc>
              <a:spcBef>
                <a:spcPts val="0"/>
              </a:spcBef>
              <a:spcAft>
                <a:spcPts val="30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Is it regularly updated? You don't want to quote out-of-date information</a:t>
            </a: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Online Media 2" title="Tips for Reading Webpages">
            <a:hlinkClick r:id="" action="ppaction://media"/>
            <a:extLst>
              <a:ext uri="{FF2B5EF4-FFF2-40B4-BE49-F238E27FC236}">
                <a16:creationId xmlns:a16="http://schemas.microsoft.com/office/drawing/2014/main" id="{87FBC3AE-70DB-8536-DF63-6942160C30DC}"/>
              </a:ext>
            </a:extLst>
          </p:cNvPr>
          <p:cNvPicPr>
            <a:picLocks noRot="1" noChangeAspect="1"/>
          </p:cNvPicPr>
          <p:nvPr>
            <a:videoFile r:link="rId1"/>
          </p:nvPr>
        </p:nvPicPr>
        <p:blipFill>
          <a:blip r:embed="rId5"/>
          <a:stretch>
            <a:fillRect/>
          </a:stretch>
        </p:blipFill>
        <p:spPr>
          <a:xfrm>
            <a:off x="7255069" y="2211064"/>
            <a:ext cx="4077478" cy="3325307"/>
          </a:xfrm>
          <a:prstGeom prst="rect">
            <a:avLst/>
          </a:prstGeom>
        </p:spPr>
      </p:pic>
      <p:sp>
        <p:nvSpPr>
          <p:cNvPr id="8" name="Google Shape;105;p2">
            <a:extLst>
              <a:ext uri="{FF2B5EF4-FFF2-40B4-BE49-F238E27FC236}">
                <a16:creationId xmlns:a16="http://schemas.microsoft.com/office/drawing/2014/main" id="{87D9D257-0CB9-73A4-A6BA-B807587A9068}"/>
              </a:ext>
            </a:extLst>
          </p:cNvPr>
          <p:cNvSpPr txBox="1">
            <a:spLocks/>
          </p:cNvSpPr>
          <p:nvPr/>
        </p:nvSpPr>
        <p:spPr>
          <a:xfrm>
            <a:off x="7305869" y="1676452"/>
            <a:ext cx="4077478"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dirty="0">
                <a:latin typeface="Arial Narrow" panose="020B0606020202030204" pitchFamily="34" charset="0"/>
                <a:ea typeface="Candara"/>
                <a:cs typeface="Candara"/>
                <a:sym typeface="Candara"/>
              </a:rPr>
              <a:t>Reading a Webpage:</a:t>
            </a: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9" name="Google Shape;105;p2">
            <a:extLst>
              <a:ext uri="{FF2B5EF4-FFF2-40B4-BE49-F238E27FC236}">
                <a16:creationId xmlns:a16="http://schemas.microsoft.com/office/drawing/2014/main" id="{E741374B-D728-1533-E05F-D2D3C9A5733A}"/>
              </a:ext>
            </a:extLst>
          </p:cNvPr>
          <p:cNvSpPr txBox="1">
            <a:spLocks/>
          </p:cNvSpPr>
          <p:nvPr/>
        </p:nvSpPr>
        <p:spPr>
          <a:xfrm>
            <a:off x="7305868" y="5631885"/>
            <a:ext cx="4077477"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i="1" dirty="0">
                <a:latin typeface="Arial Narrow" panose="020B0606020202030204" pitchFamily="34" charset="0"/>
                <a:ea typeface="Candara"/>
                <a:cs typeface="Candara"/>
                <a:sym typeface="Candara"/>
              </a:rPr>
              <a:t>Source: edu.gcfglobal.org</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39609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9563878"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You can also use the following steps on almost any webpage to help you find a specific information:</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Locate the main content</a:t>
            </a:r>
            <a:r>
              <a:rPr lang="en-US" sz="1600" dirty="0">
                <a:latin typeface="Arial Narrow" panose="020B0606020202030204" pitchFamily="34" charset="0"/>
                <a:ea typeface="Calibri" panose="020F0502020204030204" pitchFamily="34" charset="0"/>
                <a:cs typeface="Calibri" panose="020F0502020204030204" pitchFamily="34" charset="0"/>
              </a:rPr>
              <a:t>. This is usually the most relevant part of the page. On most pages it's easy to find, although you may sometimes have to scroll down to find it.</a:t>
            </a: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Make sure you're on the right webpage. </a:t>
            </a:r>
            <a:r>
              <a:rPr lang="en-US" sz="1600" dirty="0">
                <a:latin typeface="Arial Narrow" panose="020B0606020202030204" pitchFamily="34" charset="0"/>
                <a:ea typeface="Calibri" panose="020F0502020204030204" pitchFamily="34" charset="0"/>
                <a:cs typeface="Calibri" panose="020F0502020204030204" pitchFamily="34" charset="0"/>
              </a:rPr>
              <a:t>If you don't see any relevant information, use the navigation bar or search box to find the page you're looking for. You can also conduct a Google search to find other websites.</a:t>
            </a: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Don't read every word. </a:t>
            </a:r>
            <a:r>
              <a:rPr lang="en-US" sz="1600" dirty="0">
                <a:latin typeface="Arial Narrow" panose="020B0606020202030204" pitchFamily="34" charset="0"/>
                <a:ea typeface="Calibri" panose="020F0502020204030204" pitchFamily="34" charset="0"/>
                <a:cs typeface="Calibri" panose="020F0502020204030204" pitchFamily="34" charset="0"/>
              </a:rPr>
              <a:t>With most websites, you can skim the page to find what you're looking for. To read faster, you can just read the first sentence of each paragraph.</a:t>
            </a: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Use headings to help you skim the page</a:t>
            </a:r>
            <a:r>
              <a:rPr lang="en-US" sz="1600" dirty="0">
                <a:latin typeface="Arial Narrow" panose="020B0606020202030204" pitchFamily="34" charset="0"/>
                <a:ea typeface="Calibri" panose="020F0502020204030204" pitchFamily="34" charset="0"/>
                <a:cs typeface="Calibri" panose="020F0502020204030204" pitchFamily="34" charset="0"/>
              </a:rPr>
              <a:t>. Many online articles have a heading at the beginning of each section. If the heading doesn't seem to be relevant, you can simply scroll down to the next heading.</a:t>
            </a: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Ignore ads</a:t>
            </a:r>
            <a:r>
              <a:rPr lang="en-US" sz="1600" dirty="0">
                <a:latin typeface="Arial Narrow" panose="020B0606020202030204" pitchFamily="34" charset="0"/>
                <a:ea typeface="Calibri" panose="020F0502020204030204" pitchFamily="34" charset="0"/>
                <a:cs typeface="Calibri" panose="020F0502020204030204" pitchFamily="34" charset="0"/>
              </a:rPr>
              <a:t>. Ads are often embedded in an article or disguised as links. They may look like they're relevant, but they usually won't help you find what you're looking for.</a:t>
            </a:r>
          </a:p>
          <a:p>
            <a:pPr marL="336550" indent="-285750" algn="just">
              <a:lnSpc>
                <a:spcPct val="100000"/>
              </a:lnSpc>
              <a:spcBef>
                <a:spcPts val="0"/>
              </a:spcBef>
              <a:spcAft>
                <a:spcPts val="600"/>
              </a:spcAft>
              <a:buFont typeface="Wingdings" panose="05000000000000000000" pitchFamily="2" charset="2"/>
              <a:buChar char="§"/>
            </a:pPr>
            <a:r>
              <a:rPr lang="en-US" sz="1600" b="1" dirty="0">
                <a:latin typeface="Arial Narrow" panose="020B0606020202030204" pitchFamily="34" charset="0"/>
                <a:ea typeface="Calibri" panose="020F0502020204030204" pitchFamily="34" charset="0"/>
                <a:cs typeface="Calibri" panose="020F0502020204030204" pitchFamily="34" charset="0"/>
              </a:rPr>
              <a:t>Use the Back button. </a:t>
            </a:r>
            <a:r>
              <a:rPr lang="en-US" sz="1600" dirty="0">
                <a:latin typeface="Arial Narrow" panose="020B0606020202030204" pitchFamily="34" charset="0"/>
                <a:ea typeface="Calibri" panose="020F0502020204030204" pitchFamily="34" charset="0"/>
                <a:cs typeface="Calibri" panose="020F0502020204030204" pitchFamily="34" charset="0"/>
              </a:rPr>
              <a:t>If you've clicked a link that isn't helpful, you can go back to the previous page by clicking your browser's Back button. If the link was opened in a new window or tab, you may need to close it instead of using the Back button.</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30170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69167" y="1639680"/>
            <a:ext cx="9190653" cy="17100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Finding a specific word on a page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If you know exactly what you're looking for, you may not have to skim the page.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Hold down Ctrl (or Command if you're using a Mac) and then press F to open the Find toolbar.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You can then type the word or phrase you're looking for to skip to that part of the page. This is especially helpful for long articles.</a:t>
            </a:r>
          </a:p>
          <a:p>
            <a:pPr marL="50800" indent="0" algn="just">
              <a:lnSpc>
                <a:spcPct val="15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I</a:t>
            </a:r>
            <a:r>
              <a:rPr lang="en-US" b="1"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68210D5C-3FFE-E3AD-39CB-68E821D94F1B}"/>
              </a:ext>
            </a:extLst>
          </p:cNvPr>
          <p:cNvPicPr>
            <a:picLocks noChangeAspect="1"/>
          </p:cNvPicPr>
          <p:nvPr/>
        </p:nvPicPr>
        <p:blipFill>
          <a:blip r:embed="rId4"/>
          <a:stretch>
            <a:fillRect/>
          </a:stretch>
        </p:blipFill>
        <p:spPr>
          <a:xfrm>
            <a:off x="2847473" y="3270380"/>
            <a:ext cx="6899908" cy="3119734"/>
          </a:xfrm>
          <a:prstGeom prst="rect">
            <a:avLst/>
          </a:prstGeom>
        </p:spPr>
      </p:pic>
    </p:spTree>
    <p:extLst>
      <p:ext uri="{BB962C8B-B14F-4D97-AF65-F5344CB8AC3E}">
        <p14:creationId xmlns:p14="http://schemas.microsoft.com/office/powerpoint/2010/main" val="230060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41175" y="1639680"/>
            <a:ext cx="9722498" cy="4512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Factors that influence search results.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Search engine </a:t>
            </a:r>
            <a:r>
              <a:rPr lang="en-US" sz="1600" b="1" dirty="0">
                <a:latin typeface="Arial Narrow" panose="020B0606020202030204" pitchFamily="34" charset="0"/>
                <a:ea typeface="Calibri" panose="020F0502020204030204" pitchFamily="34" charset="0"/>
                <a:cs typeface="Calibri" panose="020F0502020204030204" pitchFamily="34" charset="0"/>
              </a:rPr>
              <a:t>algorithms</a:t>
            </a:r>
            <a:r>
              <a:rPr lang="en-US" sz="1600" dirty="0">
                <a:latin typeface="Arial Narrow" panose="020B0606020202030204" pitchFamily="34" charset="0"/>
                <a:ea typeface="Calibri" panose="020F0502020204030204" pitchFamily="34" charset="0"/>
                <a:cs typeface="Calibri" panose="020F0502020204030204" pitchFamily="34" charset="0"/>
              </a:rPr>
              <a:t> are one of the closest guarded secrets in the world today. There’s a good reason for that. If the full algorithms were available to the public, then many individuals and businesses would game the system and rank their websites much higher than they truly should. That would render search results pretty much useless.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"best" results have many factors, including things such as the user's location, language, device (desktop or phone), and previous queries. Some of them include:</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Content Quality. Quality content is the ultimate ranking factor</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Content Uniqueness. It's one thing to have a great piece of thorough, useful and structured content</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Fully Crawlable Page</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Mobile Optimized Site</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Number of Backlinks</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Domain Authority</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Anchor Text</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Site Loading Speed</a:t>
            </a: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I</a:t>
            </a:r>
            <a:r>
              <a:rPr lang="en-US"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28407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474237"/>
            <a:ext cx="11215396" cy="4678243"/>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Project Consortium</a:t>
            </a:r>
            <a:endParaRPr lang="en-US" sz="3000" dirty="0"/>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6" name="Picture 5">
            <a:extLst>
              <a:ext uri="{FF2B5EF4-FFF2-40B4-BE49-F238E27FC236}">
                <a16:creationId xmlns:a16="http://schemas.microsoft.com/office/drawing/2014/main" id="{5339BA63-CA1D-85E8-A047-CC3E374845C5}"/>
              </a:ext>
            </a:extLst>
          </p:cNvPr>
          <p:cNvPicPr>
            <a:picLocks noChangeAspect="1"/>
          </p:cNvPicPr>
          <p:nvPr/>
        </p:nvPicPr>
        <p:blipFill>
          <a:blip r:embed="rId3"/>
          <a:stretch>
            <a:fillRect/>
          </a:stretch>
        </p:blipFill>
        <p:spPr>
          <a:xfrm>
            <a:off x="1379910" y="3781629"/>
            <a:ext cx="4498848" cy="771144"/>
          </a:xfrm>
          <a:prstGeom prst="rect">
            <a:avLst/>
          </a:prstGeom>
        </p:spPr>
      </p:pic>
      <p:pic>
        <p:nvPicPr>
          <p:cNvPr id="7" name="Picture 6">
            <a:extLst>
              <a:ext uri="{FF2B5EF4-FFF2-40B4-BE49-F238E27FC236}">
                <a16:creationId xmlns:a16="http://schemas.microsoft.com/office/drawing/2014/main" id="{07D99EA3-1486-9284-FF9A-196024ED238C}"/>
              </a:ext>
            </a:extLst>
          </p:cNvPr>
          <p:cNvPicPr>
            <a:picLocks noChangeAspect="1"/>
          </p:cNvPicPr>
          <p:nvPr/>
        </p:nvPicPr>
        <p:blipFill>
          <a:blip r:embed="rId4"/>
          <a:stretch>
            <a:fillRect/>
          </a:stretch>
        </p:blipFill>
        <p:spPr>
          <a:xfrm>
            <a:off x="6609522" y="3510332"/>
            <a:ext cx="3858520" cy="1290193"/>
          </a:xfrm>
          <a:prstGeom prst="rect">
            <a:avLst/>
          </a:prstGeom>
        </p:spPr>
      </p:pic>
      <p:pic>
        <p:nvPicPr>
          <p:cNvPr id="8" name="Picture 7">
            <a:extLst>
              <a:ext uri="{FF2B5EF4-FFF2-40B4-BE49-F238E27FC236}">
                <a16:creationId xmlns:a16="http://schemas.microsoft.com/office/drawing/2014/main" id="{A2F61E98-D131-6110-F3C5-DD00081DFF19}"/>
              </a:ext>
            </a:extLst>
          </p:cNvPr>
          <p:cNvPicPr>
            <a:picLocks noChangeAspect="1"/>
          </p:cNvPicPr>
          <p:nvPr/>
        </p:nvPicPr>
        <p:blipFill rotWithShape="1">
          <a:blip r:embed="rId5"/>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193493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41175" y="1639680"/>
            <a:ext cx="9722498" cy="39773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Comparing and critically evaluating the credibility and reliability of sources of data, information, and digital content.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Digital content </a:t>
            </a:r>
            <a:r>
              <a:rPr lang="en-US" sz="1600" dirty="0">
                <a:latin typeface="Arial Narrow" panose="020B0606020202030204" pitchFamily="34" charset="0"/>
                <a:ea typeface="Calibri" panose="020F0502020204030204" pitchFamily="34" charset="0"/>
                <a:cs typeface="Calibri" panose="020F0502020204030204" pitchFamily="34" charset="0"/>
              </a:rPr>
              <a:t>can include text, images, audio, video, animations, interactive features, and more. This type of content can be used for various purposes, such as entertainment, education, communication, marketing, and e-commerce.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Some examples of digital content include </a:t>
            </a:r>
            <a:r>
              <a:rPr lang="en-US" sz="1600" b="1" dirty="0">
                <a:latin typeface="Arial Narrow" panose="020B0606020202030204" pitchFamily="34" charset="0"/>
                <a:ea typeface="Calibri" panose="020F0502020204030204" pitchFamily="34" charset="0"/>
                <a:cs typeface="Calibri" panose="020F0502020204030204" pitchFamily="34" charset="0"/>
              </a:rPr>
              <a:t>E-books, blogs, articles, and newsletters.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Also, </a:t>
            </a:r>
            <a:r>
              <a:rPr lang="en-US" sz="1600" b="1" dirty="0">
                <a:latin typeface="Arial Narrow" panose="020B0606020202030204" pitchFamily="34" charset="0"/>
                <a:ea typeface="Calibri" panose="020F0502020204030204" pitchFamily="34" charset="0"/>
                <a:cs typeface="Calibri" panose="020F0502020204030204" pitchFamily="34" charset="0"/>
              </a:rPr>
              <a:t>digital content </a:t>
            </a:r>
            <a:r>
              <a:rPr lang="en-US" sz="1600" dirty="0">
                <a:latin typeface="Arial Narrow" panose="020B0606020202030204" pitchFamily="34" charset="0"/>
                <a:ea typeface="Calibri" panose="020F0502020204030204" pitchFamily="34" charset="0"/>
                <a:cs typeface="Calibri" panose="020F0502020204030204" pitchFamily="34" charset="0"/>
              </a:rPr>
              <a:t>may be sponsored - anything that appears in an online publication that is paid for by another company to promote a product or service. Sponsored content usually blends in with the publication's typical message.</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Online environments </a:t>
            </a:r>
            <a:r>
              <a:rPr lang="en-US" sz="1600" dirty="0">
                <a:latin typeface="Arial Narrow" panose="020B0606020202030204" pitchFamily="34" charset="0"/>
                <a:ea typeface="Calibri" panose="020F0502020204030204" pitchFamily="34" charset="0"/>
                <a:cs typeface="Calibri" panose="020F0502020204030204" pitchFamily="34" charset="0"/>
              </a:rPr>
              <a:t>contain all types of information and content including misinformation and disinformation, and even if a topic is widely reported it does not necessarily mean it is accurate.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importance of identifying who is behind information found on the internet (e.g., on social media) and verifying it by checking multiple sources, to help recognize and understand point of view or bias behind particular information and data sources.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233487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25151" y="1639679"/>
            <a:ext cx="9526555" cy="33148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Verifying and evaluating information – why it is important?</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Having access to information at our fingertips is great, but it can also have serious consequences. </a:t>
            </a:r>
            <a:r>
              <a:rPr lang="en-US" sz="1600" b="1" dirty="0">
                <a:latin typeface="Arial Narrow" panose="020B0606020202030204" pitchFamily="34" charset="0"/>
                <a:ea typeface="Calibri" panose="020F0502020204030204" pitchFamily="34" charset="0"/>
                <a:cs typeface="Calibri" panose="020F0502020204030204" pitchFamily="34" charset="0"/>
              </a:rPr>
              <a:t>Accepting everything available online can lead to wrong decisions - whether business or personal.</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Whether you're conducting research for an article, working on a school project, or making important decisions based on online information, ensuring its reliability is essential.</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By critically evaluating the information you come across, you can </a:t>
            </a:r>
            <a:r>
              <a:rPr lang="en-US" sz="1600" b="1" dirty="0">
                <a:latin typeface="Arial Narrow" panose="020B0606020202030204" pitchFamily="34" charset="0"/>
                <a:ea typeface="Calibri" panose="020F0502020204030204" pitchFamily="34" charset="0"/>
                <a:cs typeface="Calibri" panose="020F0502020204030204" pitchFamily="34" charset="0"/>
              </a:rPr>
              <a:t>make informed decisions, have meaningful discussions, and ensure your choices are grounded rather than assumptions.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Another aspect to consider is the </a:t>
            </a:r>
            <a:r>
              <a:rPr lang="en-US" sz="1600" b="1" dirty="0">
                <a:latin typeface="Arial Narrow" panose="020B0606020202030204" pitchFamily="34" charset="0"/>
                <a:ea typeface="Calibri" panose="020F0502020204030204" pitchFamily="34" charset="0"/>
                <a:cs typeface="Calibri" panose="020F0502020204030204" pitchFamily="34" charset="0"/>
              </a:rPr>
              <a:t>impact of information verification on our personal growth. By </a:t>
            </a:r>
            <a:r>
              <a:rPr lang="en-US" sz="1600" dirty="0">
                <a:latin typeface="Arial Narrow" panose="020B0606020202030204" pitchFamily="34" charset="0"/>
                <a:ea typeface="Calibri" panose="020F0502020204030204" pitchFamily="34" charset="0"/>
                <a:cs typeface="Calibri" panose="020F0502020204030204" pitchFamily="34" charset="0"/>
              </a:rPr>
              <a:t>actively seeking out accurate information, we expand our knowledge and broaden our perspectives. We become more aware of the world around us and understand complex issues.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309639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25151" y="1639678"/>
            <a:ext cx="9526555" cy="4512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Identifying reliable and unreliable sources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searching for reliable online sources, there are several key characteristics to look out for:</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What is the goal of the site?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Is it trying to convince you of something? Why?</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Is the purpose entertainment, monetary gain, political, or educational?</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Could that affect the type of information it's providing?</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Is it objective or is there bias? </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When was the page last updated?</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Is it being maintained, or was it put on the web and then forgotten?</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Is the information  outdated or is it still valid?</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Do links still lead to viable sites?</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If it's not being updated, how important is it?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405390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25151" y="1639678"/>
            <a:ext cx="9526555" cy="4512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Identifying reliable and unreliable sources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searching for reliable online sources, there are several key characteristics to look out for:</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Take a look at the layout of the page.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Who is it designed to appeal to?</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Does it look academic?</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Does it contain advertising? Why would a scholarly site include profit-making ads? Who is profiting from these ads?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How did you find this site?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 Google search will find any kind of site, and savvy designers know tricks to get their sites to the top of your results list.</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 search in a library-subscribed database will contain items purchased by the library for scholarly purposes. The library website itself links only to sites appropriate for research.</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Did you follow an ad to get to it? If they've paid to advertise it, what does this tell you about it?</a:t>
            </a: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292094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25151" y="1639678"/>
            <a:ext cx="9526555" cy="4512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a sponsored content?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Most advertisements are easy to spot. People quickly recognize them upon sight, and most likely tune them out without a second thought. However, sponsored content blends in with its surroundings so well that unless you look closely, you might never realize you’re looking at an ad.</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Sponsored content is an advertisement for a product, service, or brand that is presented as an impartial news article or video. For instance, while reading online news, you may click an article about the condition of women's prisons.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“Paid post”   “Presented by”   “Sponsored by”   “Partnered with”   “Promoted”   “Affiliated with”   “Powered by”</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Look familiar? These phrases are indicators of sponsored content. They mean that a brand has spent some money to get some content in front of you.</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50218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25151" y="1639678"/>
            <a:ext cx="5314811" cy="4512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Where is sponsored content found?</a:t>
            </a: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Sponsored content has become widespread online, from BuzzFeed and The Huffington Post to The Wall Street Journal and The New York Times. It’s also prevalent on social media, including Facebook, Twitter, and LinkedIn.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concern is that sponsored content is so effective at blending in with its surroundings that many people can’t tell the difference between sponsored material and genuine objective content.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According to one study in the United Kingdom, only 31% of 12–15-year-olds could identify the advertisements in Google’s search results, while another study in the United States showed that more than 80% of high school and college students could not tell the difference between a sponsored ad and a legitimate news story.</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Let's take a closer look at the byline of this article. </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You'll notice the article's content is provided by the </a:t>
            </a:r>
            <a:r>
              <a:rPr lang="en-US" sz="1600" b="1" i="1" dirty="0">
                <a:latin typeface="Arial Narrow" panose="020B0606020202030204" pitchFamily="34" charset="0"/>
                <a:ea typeface="Calibri" panose="020F0502020204030204" pitchFamily="34" charset="0"/>
                <a:cs typeface="Calibri" panose="020F0502020204030204" pitchFamily="34" charset="0"/>
              </a:rPr>
              <a:t>Alzheimer's Association.</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61EF9412-29D8-123E-95CD-B8DF162144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2418" y="1639678"/>
            <a:ext cx="5146142" cy="4750436"/>
          </a:xfrm>
          <a:prstGeom prst="rect">
            <a:avLst/>
          </a:prstGeom>
          <a:noFill/>
          <a:ln>
            <a:noFill/>
          </a:ln>
        </p:spPr>
      </p:pic>
      <p:sp>
        <p:nvSpPr>
          <p:cNvPr id="9" name="Arrow: Left 8">
            <a:extLst>
              <a:ext uri="{FF2B5EF4-FFF2-40B4-BE49-F238E27FC236}">
                <a16:creationId xmlns:a16="http://schemas.microsoft.com/office/drawing/2014/main" id="{14BB3C28-6091-71FA-C553-8E8F318CD11B}"/>
              </a:ext>
            </a:extLst>
          </p:cNvPr>
          <p:cNvSpPr/>
          <p:nvPr/>
        </p:nvSpPr>
        <p:spPr>
          <a:xfrm>
            <a:off x="10911840" y="4988560"/>
            <a:ext cx="944880" cy="32512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8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5227010" cy="42265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How can I identify sponsored content?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Sponsored content isn’t necessarily bad, but you should know when you’re reading something that might not be totally clear about its intentions. Check the byline of an article or the description of a video and look for any language that could suggest the content has been paid for. Sites based in the United States are required to add a notice if content has been paid for by an outside company. However, it may be worded in a strange way, like Paid Post, Content from... or Brand Publisher.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notice may also be disguised within the article or tucked into the fine print. In the image below, you have to read carefully to see the article has been sponsored by Spotify.</a:t>
            </a:r>
          </a:p>
        </p:txBody>
      </p:sp>
      <p:pic>
        <p:nvPicPr>
          <p:cNvPr id="12" name="Picture 11" descr="sponsored content shot">
            <a:extLst>
              <a:ext uri="{FF2B5EF4-FFF2-40B4-BE49-F238E27FC236}">
                <a16:creationId xmlns:a16="http://schemas.microsoft.com/office/drawing/2014/main" id="{A51C066C-C0C3-05A9-561D-739E985B0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7175" y="1513926"/>
            <a:ext cx="4713385" cy="5008793"/>
          </a:xfrm>
          <a:prstGeom prst="rect">
            <a:avLst/>
          </a:prstGeom>
          <a:noFill/>
          <a:ln>
            <a:noFill/>
          </a:ln>
        </p:spPr>
      </p:pic>
    </p:spTree>
    <p:extLst>
      <p:ext uri="{BB962C8B-B14F-4D97-AF65-F5344CB8AC3E}">
        <p14:creationId xmlns:p14="http://schemas.microsoft.com/office/powerpoint/2010/main" val="26968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5227010" cy="42265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How can I identify sponsored content?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Sponsored content isn’t necessarily bad, but you should know when you’re reading something that might not be totally clear about its intentions. Check the byline of an article or the description of a video and look for any language that could suggest the content has been paid for. Sites based in the United States are required to add a notice if content has been paid for by an outside company. However, it may be worded in a strange way, like Paid Post, Content from... or Brand Publisher.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notice may also be disguised within the article or tucked into the fine print. In the image below, you have to read carefully to see the article has been sponsored by Spotify.</a:t>
            </a:r>
          </a:p>
        </p:txBody>
      </p:sp>
      <p:pic>
        <p:nvPicPr>
          <p:cNvPr id="12" name="Picture 11" descr="sponsored content shot">
            <a:extLst>
              <a:ext uri="{FF2B5EF4-FFF2-40B4-BE49-F238E27FC236}">
                <a16:creationId xmlns:a16="http://schemas.microsoft.com/office/drawing/2014/main" id="{A51C066C-C0C3-05A9-561D-739E985B0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7175" y="1513926"/>
            <a:ext cx="4713385" cy="5008793"/>
          </a:xfrm>
          <a:prstGeom prst="rect">
            <a:avLst/>
          </a:prstGeom>
          <a:noFill/>
          <a:ln>
            <a:noFill/>
          </a:ln>
        </p:spPr>
      </p:pic>
    </p:spTree>
    <p:extLst>
      <p:ext uri="{BB962C8B-B14F-4D97-AF65-F5344CB8AC3E}">
        <p14:creationId xmlns:p14="http://schemas.microsoft.com/office/powerpoint/2010/main" val="374591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M</a:t>
            </a:r>
            <a:r>
              <a:rPr lang="en-US" b="1" i="0" strike="noStrike" cap="none" dirty="0">
                <a:solidFill>
                  <a:schemeClr val="lt1"/>
                </a:solidFill>
                <a:latin typeface="Gadugi" panose="020B0502040204020203" pitchFamily="34" charset="0"/>
                <a:ea typeface="Gadugi" panose="020B0502040204020203" pitchFamily="34" charset="0"/>
                <a:sym typeface="Candara"/>
              </a:rPr>
              <a:t>isinformation and disinformation.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2265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Misinformation / Disinformation?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terms “misinformation” and “disinformation” are often time used interchangeably, when in reality they both hold different meanings and connotations. The difference between the two lies in the intent: where “misinformation” is loosely defined as untrue, or semi-truthful content presented as fact, “disinformation” is defined as untrue, or semi-truthful content, deliberately, and often covertly intended to influence its audience.</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MISINFORMATION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False or misleading information, unintentionally, presented as fact.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one believes something is accurate, but in reality, it is not.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DISINFORMATION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False or misleading information purposefully distributed.</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one knows something to be untrue but shares it anyway.</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94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information literacy?</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According to the Association of College and Research Libraries, "Information literacy is the set of integrated abilities encompassing the reflective discovery of information, the understanding of how information is produced and valued, and the use of information in creating new knowledge and participating ethically in communities of learning.“</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Essentially, this means that information literacy can be seen as how well we do with understanding and evaluating different types of sources, including the news, and how effectively we use that information.</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How can information literacy help?</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By improving your information literacy skills, you will be better equipped to identify fake news, as well as potential bias in regular news. This will help you be not only a smarter consumer of news, but hopefully a more informed citizen as well. These skills are applicable beyond reading news and will also come in handy when evaluating sources for your research.</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This guide can help you learn more about information literacy, provides tools to help you evaluate news sources, and lists many other fact-checking resources.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17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474237"/>
            <a:ext cx="11215396" cy="4678243"/>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Project Aims:</a:t>
            </a:r>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sp>
        <p:nvSpPr>
          <p:cNvPr id="2" name="Google Shape;105;p2">
            <a:extLst>
              <a:ext uri="{FF2B5EF4-FFF2-40B4-BE49-F238E27FC236}">
                <a16:creationId xmlns:a16="http://schemas.microsoft.com/office/drawing/2014/main" id="{87F2E7A0-C8FB-873D-80F6-76C436CFEF41}"/>
              </a:ext>
            </a:extLst>
          </p:cNvPr>
          <p:cNvSpPr txBox="1">
            <a:spLocks/>
          </p:cNvSpPr>
          <p:nvPr/>
        </p:nvSpPr>
        <p:spPr>
          <a:xfrm>
            <a:off x="1036319" y="2407482"/>
            <a:ext cx="9190031" cy="3209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20000"/>
              </a:lnSpc>
              <a:spcBef>
                <a:spcPts val="0"/>
              </a:spcBef>
              <a:buSzPts val="2200"/>
            </a:pPr>
            <a:r>
              <a:rPr lang="en-US" sz="1600" b="1" dirty="0">
                <a:latin typeface="Arial Narrow" panose="020B0606020202030204" pitchFamily="34" charset="0"/>
                <a:ea typeface="Gadugi" panose="020B0502040204020203" pitchFamily="34" charset="0"/>
                <a:cs typeface="Candara"/>
                <a:sym typeface="Candara"/>
              </a:rPr>
              <a:t>The inDigital project is aiming at:</a:t>
            </a:r>
          </a:p>
          <a:p>
            <a:pPr marL="0" indent="0" algn="just">
              <a:lnSpc>
                <a:spcPct val="120000"/>
              </a:lnSpc>
              <a:spcBef>
                <a:spcPts val="0"/>
              </a:spcBef>
              <a:buSzPts val="2200"/>
            </a:pPr>
            <a:endParaRPr lang="en-US" sz="1600" dirty="0">
              <a:latin typeface="Arial Narrow" panose="020B0606020202030204" pitchFamily="34" charset="0"/>
              <a:ea typeface="Gadugi" panose="020B0502040204020203" pitchFamily="34" charset="0"/>
              <a:cs typeface="Candara"/>
              <a:sym typeface="Candara"/>
            </a:endParaRPr>
          </a:p>
          <a:p>
            <a:pPr indent="-457200" algn="just">
              <a:lnSpc>
                <a:spcPct val="120000"/>
              </a:lnSpc>
              <a:spcBef>
                <a:spcPts val="0"/>
              </a:spcBef>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Improving the skills of trainers, mentors, training organizations and NGOs to provide training to target groups, without digital skills and at risk in the labor market, including – the unemployed, people without digital skills, and youth out of education and employment;</a:t>
            </a:r>
          </a:p>
          <a:p>
            <a:pPr indent="-457200" algn="just">
              <a:lnSpc>
                <a:spcPct val="120000"/>
              </a:lnSpc>
              <a:spcBef>
                <a:spcPts val="0"/>
              </a:spcBef>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curricula flexibility for training on basic key competencies, by introducing digital tools, self-assessment methodology, and practical and game techniques to support specific target groups.</a:t>
            </a:r>
          </a:p>
          <a:p>
            <a:pPr indent="-457200" algn="just">
              <a:lnSpc>
                <a:spcPct val="120000"/>
              </a:lnSpc>
              <a:spcBef>
                <a:spcPts val="0"/>
              </a:spcBef>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the employability of VET learners facing global challenges related to digital transformation.</a:t>
            </a:r>
          </a:p>
          <a:p>
            <a:pPr indent="-457200" algn="just">
              <a:lnSpc>
                <a:spcPct val="120000"/>
              </a:lnSpc>
              <a:spcBef>
                <a:spcPts val="0"/>
              </a:spcBef>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Encouraging interaction between educational organizations, trainers, mentors, and NGOs to benefit learners and increase the attractiveness of VET.</a:t>
            </a:r>
          </a:p>
          <a:p>
            <a:pPr marL="0" indent="0" algn="just">
              <a:lnSpc>
                <a:spcPct val="120000"/>
              </a:lnSpc>
              <a:spcBef>
                <a:spcPts val="0"/>
              </a:spcBef>
              <a:buSzPts val="2200"/>
            </a:pPr>
            <a:endParaRPr lang="en-US" sz="1600" dirty="0">
              <a:latin typeface="Arial Narrow" panose="020B0606020202030204" pitchFamily="34" charset="0"/>
              <a:ea typeface="Gadugi" panose="020B0502040204020203" pitchFamily="34" charset="0"/>
              <a:cs typeface="Candara"/>
              <a:sym typeface="Candara"/>
            </a:endParaRPr>
          </a:p>
        </p:txBody>
      </p:sp>
      <p:pic>
        <p:nvPicPr>
          <p:cNvPr id="8" name="Picture 7">
            <a:extLst>
              <a:ext uri="{FF2B5EF4-FFF2-40B4-BE49-F238E27FC236}">
                <a16:creationId xmlns:a16="http://schemas.microsoft.com/office/drawing/2014/main" id="{54120BAB-AAE7-47D2-B217-67672B76E768}"/>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200048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fake news?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term fake news alludes to reports, images, and videos that are shared to purposefully spread misinformation i.e., information that is factually incorrect. These news items may appear authentic at first and attempt to attract attention, shock, or shape opinions. Fake news can be created by individuals or groups who are acting in their own interests or those of third parties.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Sensational headlines or political articles used to spread lies and propaganda have been around since the emergence of print media. In times of digital information exchange, fake news has become more of an online phenomenon that is difficult to control. Fake news can reach high levels of visibility in a short amount of time because it’s easy to share via social media and social bots.</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Types of fake news</a:t>
            </a:r>
            <a:r>
              <a:rPr lang="en-US" sz="1600" dirty="0">
                <a:latin typeface="Arial Narrow" panose="020B0606020202030204" pitchFamily="34" charset="0"/>
                <a:ea typeface="Calibri" panose="020F0502020204030204" pitchFamily="34" charset="0"/>
                <a:cs typeface="Calibri" panose="020F0502020204030204" pitchFamily="34" charset="0"/>
              </a:rPr>
              <a:t>: targeted misinformation, fake headlines, viral posts, satire.</a:t>
            </a:r>
          </a:p>
        </p:txBody>
      </p:sp>
    </p:spTree>
    <p:extLst>
      <p:ext uri="{BB962C8B-B14F-4D97-AF65-F5344CB8AC3E}">
        <p14:creationId xmlns:p14="http://schemas.microsoft.com/office/powerpoint/2010/main" val="223944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How to spot the fake news?</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Consider the source:</a:t>
            </a:r>
            <a:r>
              <a:rPr lang="en-US" sz="1600" dirty="0">
                <a:latin typeface="Arial Narrow" panose="020B0606020202030204" pitchFamily="34" charset="0"/>
                <a:ea typeface="Calibri" panose="020F0502020204030204" pitchFamily="34" charset="0"/>
                <a:cs typeface="Calibri" panose="020F0502020204030204" pitchFamily="34" charset="0"/>
              </a:rPr>
              <a:t> Click away from the story to investigate the site, its mission and its contact info.</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Read beyond: </a:t>
            </a:r>
            <a:r>
              <a:rPr lang="en-US" sz="1600" dirty="0">
                <a:latin typeface="Arial Narrow" panose="020B0606020202030204" pitchFamily="34" charset="0"/>
                <a:ea typeface="Calibri" panose="020F0502020204030204" pitchFamily="34" charset="0"/>
                <a:cs typeface="Calibri" panose="020F0502020204030204" pitchFamily="34" charset="0"/>
              </a:rPr>
              <a:t>Headlines can be outrageous in an effort to get clicks. What’s the whole story?</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Check the author</a:t>
            </a:r>
            <a:r>
              <a:rPr lang="en-US" sz="1600" dirty="0">
                <a:latin typeface="Arial Narrow" panose="020B0606020202030204" pitchFamily="34" charset="0"/>
                <a:ea typeface="Calibri" panose="020F0502020204030204" pitchFamily="34" charset="0"/>
                <a:cs typeface="Calibri" panose="020F0502020204030204" pitchFamily="34" charset="0"/>
              </a:rPr>
              <a:t>: Do a quick search on the author. Are they credible? Are they real?</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Click on those links</a:t>
            </a:r>
            <a:r>
              <a:rPr lang="en-US" sz="1600" dirty="0">
                <a:latin typeface="Arial Narrow" panose="020B0606020202030204" pitchFamily="34" charset="0"/>
                <a:ea typeface="Calibri" panose="020F0502020204030204" pitchFamily="34" charset="0"/>
                <a:cs typeface="Calibri" panose="020F0502020204030204" pitchFamily="34" charset="0"/>
              </a:rPr>
              <a:t>. Determine if the info given supports the story.</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Check the date</a:t>
            </a:r>
            <a:r>
              <a:rPr lang="en-US" sz="1600" dirty="0">
                <a:latin typeface="Arial Narrow" panose="020B0606020202030204" pitchFamily="34" charset="0"/>
                <a:ea typeface="Calibri" panose="020F0502020204030204" pitchFamily="34" charset="0"/>
                <a:cs typeface="Calibri" panose="020F0502020204030204" pitchFamily="34" charset="0"/>
              </a:rPr>
              <a:t>: Reposting old news stories doesn’t mean they’re relevant to current events.</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Check your biases</a:t>
            </a:r>
            <a:r>
              <a:rPr lang="en-US" sz="1600" dirty="0">
                <a:latin typeface="Arial Narrow" panose="020B0606020202030204" pitchFamily="34" charset="0"/>
                <a:ea typeface="Calibri" panose="020F0502020204030204" pitchFamily="34" charset="0"/>
                <a:cs typeface="Calibri" panose="020F0502020204030204" pitchFamily="34" charset="0"/>
              </a:rPr>
              <a:t>: Consider if your own beliefs could affect your judgement.</a:t>
            </a:r>
          </a:p>
          <a:p>
            <a:pPr marL="50800" indent="0" algn="just">
              <a:lnSpc>
                <a:spcPct val="15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Ask the experts</a:t>
            </a:r>
            <a:r>
              <a:rPr lang="en-US" sz="1600" dirty="0">
                <a:latin typeface="Arial Narrow" panose="020B0606020202030204" pitchFamily="34" charset="0"/>
                <a:ea typeface="Calibri" panose="020F0502020204030204" pitchFamily="34" charset="0"/>
                <a:cs typeface="Calibri" panose="020F0502020204030204" pitchFamily="34" charset="0"/>
              </a:rPr>
              <a:t>: Ask a librarian or consult a fact-checking site.</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IS IT A JOKE</a:t>
            </a:r>
            <a:r>
              <a:rPr lang="en-US" sz="1600" dirty="0">
                <a:latin typeface="Arial Narrow" panose="020B0606020202030204" pitchFamily="34" charset="0"/>
                <a:ea typeface="Calibri" panose="020F0502020204030204" pitchFamily="34" charset="0"/>
                <a:cs typeface="Calibri" panose="020F0502020204030204" pitchFamily="34" charset="0"/>
              </a:rPr>
              <a:t>? If it is too outlandish, it might be satire. Research the site and author to be sure.</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76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1">
              <a:lumMod val="5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2</a:t>
            </a:r>
            <a:r>
              <a:rPr lang="en-US" b="1" i="0" u="sng" strike="noStrike" cap="none" dirty="0">
                <a:solidFill>
                  <a:schemeClr val="lt1"/>
                </a:solidFill>
                <a:latin typeface="Gadugi" panose="020B0502040204020203" pitchFamily="34" charset="0"/>
                <a:ea typeface="Gadugi" panose="020B0502040204020203" pitchFamily="34" charset="0"/>
                <a:sym typeface="Candara"/>
              </a:rPr>
              <a:t>:</a:t>
            </a:r>
            <a:r>
              <a:rPr lang="en-US" b="1" i="0" strike="noStrike" cap="none" dirty="0">
                <a:solidFill>
                  <a:schemeClr val="lt1"/>
                </a:solidFill>
                <a:latin typeface="Gadugi" panose="020B0502040204020203" pitchFamily="34" charset="0"/>
                <a:ea typeface="Gadugi" panose="020B0502040204020203" pitchFamily="34" charset="0"/>
                <a:sym typeface="Candara"/>
              </a:rPr>
              <a:t> EVALUATING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1">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Types of information and content.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Information literacy and fake news.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M</a:t>
            </a:r>
            <a:r>
              <a:rPr lang="en-US" i="0" strike="noStrike" cap="none" dirty="0">
                <a:solidFill>
                  <a:schemeClr val="lt1"/>
                </a:solidFill>
                <a:latin typeface="Gadugi" panose="020B0502040204020203" pitchFamily="34" charset="0"/>
                <a:ea typeface="Gadugi" panose="020B0502040204020203" pitchFamily="34" charset="0"/>
                <a:sym typeface="Candara"/>
              </a:rPr>
              <a:t>isinformation and disinformation.</a:t>
            </a:r>
            <a:r>
              <a:rPr lang="en-US" b="1" i="0" strike="noStrike" cap="none" dirty="0">
                <a:solidFill>
                  <a:schemeClr val="lt1"/>
                </a:solidFill>
                <a:latin typeface="Gadugi" panose="020B0502040204020203" pitchFamily="34" charset="0"/>
                <a:ea typeface="Gadugi" panose="020B0502040204020203" pitchFamily="34" charset="0"/>
                <a:sym typeface="Candara"/>
              </a:rPr>
              <a:t>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Take the quizzes to check if your aware of fake information on internet!</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Fake News Quiz: </a:t>
            </a:r>
            <a:r>
              <a:rPr lang="en-US" sz="1600" b="1" dirty="0">
                <a:latin typeface="Arial Narrow" panose="020B0606020202030204" pitchFamily="34" charset="0"/>
                <a:ea typeface="Calibri" panose="020F0502020204030204" pitchFamily="34" charset="0"/>
                <a:cs typeface="Calibri" panose="020F0502020204030204" pitchFamily="34" charset="0"/>
                <a:hlinkClick r:id="rId4"/>
              </a:rPr>
              <a:t>https://akron.qualtrics.com/jfe/form/SV_2bhqIwpegOtj5yZ</a:t>
            </a: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Doubt It or Trust It? </a:t>
            </a:r>
            <a:r>
              <a:rPr lang="en-US" sz="1600" b="1" dirty="0">
                <a:latin typeface="Arial Narrow" panose="020B0606020202030204" pitchFamily="34" charset="0"/>
                <a:ea typeface="Calibri" panose="020F0502020204030204" pitchFamily="34" charset="0"/>
                <a:cs typeface="Calibri" panose="020F0502020204030204" pitchFamily="34" charset="0"/>
                <a:hlinkClick r:id="rId5"/>
              </a:rPr>
              <a:t>https://doubtit.ca/test-yourself/</a:t>
            </a:r>
            <a:r>
              <a:rPr lang="en-US" sz="1600" b="1" dirty="0">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30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59187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Working with digital devices and information management.</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 </a:t>
            </a:r>
            <a:r>
              <a:rPr lang="en-US" sz="1600" b="1" dirty="0">
                <a:latin typeface="Arial Narrow" panose="020B0606020202030204" pitchFamily="34" charset="0"/>
                <a:ea typeface="Calibri" panose="020F0502020204030204" pitchFamily="34" charset="0"/>
                <a:cs typeface="Calibri" panose="020F0502020204030204" pitchFamily="34" charset="0"/>
              </a:rPr>
              <a:t>digital device </a:t>
            </a:r>
            <a:r>
              <a:rPr lang="en-US" sz="1600" dirty="0">
                <a:latin typeface="Arial Narrow" panose="020B0606020202030204" pitchFamily="34" charset="0"/>
                <a:ea typeface="Calibri" panose="020F0502020204030204" pitchFamily="34" charset="0"/>
                <a:cs typeface="Calibri" panose="020F0502020204030204" pitchFamily="34" charset="0"/>
              </a:rPr>
              <a:t>is a piece of physical equipment that uses digital data, such as by sending, receiving, storing or processing it.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We rely on them in our personal and work lives for all sorts of reasons. This could be for getting directions, doing our shopping, entertaining ourselves, managing our business stock and finances, or a great many other reasons.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There are different types of digital devices, such as:</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Personal Computers</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Mobile Devices</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Entertainment Systems</a:t>
            </a:r>
          </a:p>
          <a:p>
            <a:pPr marL="336550" indent="-285750" algn="just">
              <a:lnSpc>
                <a:spcPct val="100000"/>
              </a:lnSpc>
              <a:spcBef>
                <a:spcPts val="0"/>
              </a:spcBef>
              <a:spcAft>
                <a:spcPts val="600"/>
              </a:spcAft>
              <a:buFont typeface="Wingdings" panose="05000000000000000000" pitchFamily="2" charset="2"/>
              <a:buChar char="§"/>
            </a:pPr>
            <a:r>
              <a:rPr lang="en-US" sz="1600" dirty="0">
                <a:latin typeface="Arial Narrow" panose="020B0606020202030204" pitchFamily="34" charset="0"/>
                <a:ea typeface="Calibri" panose="020F0502020204030204" pitchFamily="34" charset="0"/>
                <a:cs typeface="Calibri" panose="020F0502020204030204" pitchFamily="34" charset="0"/>
              </a:rPr>
              <a:t>Navigation Systems</a:t>
            </a:r>
          </a:p>
        </p:txBody>
      </p:sp>
    </p:spTree>
    <p:extLst>
      <p:ext uri="{BB962C8B-B14F-4D97-AF65-F5344CB8AC3E}">
        <p14:creationId xmlns:p14="http://schemas.microsoft.com/office/powerpoint/2010/main" val="1415577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504354"/>
            <a:ext cx="4758613" cy="4648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Personal computers </a:t>
            </a:r>
            <a:r>
              <a:rPr lang="en-US" sz="1400" dirty="0">
                <a:latin typeface="Arial Narrow" panose="020B0606020202030204" pitchFamily="34" charset="0"/>
                <a:ea typeface="Calibri" panose="020F0502020204030204" pitchFamily="34" charset="0"/>
                <a:cs typeface="Calibri" panose="020F0502020204030204" pitchFamily="34" charset="0"/>
              </a:rPr>
              <a:t>are digital devices that can perform most common computing tasks. That’s why we refer to them as being ‘general purpose’. By installing a new software application our computer becomes capable of performing a completely new function.</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They really have a wide range of functions. However, there are some particularly popular uses.</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In the workplace, we often use them for word processing, desktop publishing, spreadsheets and database management systems. They’re also popular for creative tasks, like graphics, music and film editing.</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This is due to the wide availability of software, good processing capabilities and the range of available input devices. For example, a mobile device doesn’t generally use a keyboard and so isn’t as useful for word processing as a desktop or laptop.</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In our personal lives, they’re also commonly used for accessing the internet, such as surfing the web and email. These devices almost always come with networking capabilities which make them useful for this. They’re also used for gaming, but this requires an expensive graphics card normally.</a:t>
            </a:r>
          </a:p>
        </p:txBody>
      </p:sp>
      <p:sp>
        <p:nvSpPr>
          <p:cNvPr id="3" name="Google Shape;105;p2">
            <a:extLst>
              <a:ext uri="{FF2B5EF4-FFF2-40B4-BE49-F238E27FC236}">
                <a16:creationId xmlns:a16="http://schemas.microsoft.com/office/drawing/2014/main" id="{8DAEFB15-B4C8-48DE-2304-13B0B70EDEE1}"/>
              </a:ext>
            </a:extLst>
          </p:cNvPr>
          <p:cNvSpPr txBox="1">
            <a:spLocks/>
          </p:cNvSpPr>
          <p:nvPr/>
        </p:nvSpPr>
        <p:spPr>
          <a:xfrm>
            <a:off x="5470848" y="1504354"/>
            <a:ext cx="4758613" cy="4648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Mobile device </a:t>
            </a:r>
            <a:r>
              <a:rPr lang="en-US" sz="1400" dirty="0">
                <a:latin typeface="Arial Narrow" panose="020B0606020202030204" pitchFamily="34" charset="0"/>
                <a:ea typeface="Calibri" panose="020F0502020204030204" pitchFamily="34" charset="0"/>
                <a:cs typeface="Calibri" panose="020F0502020204030204" pitchFamily="34" charset="0"/>
              </a:rPr>
              <a:t>is a computing device that is designed to be portable by being compact, light-weight and capable of running for extended periods on battery power. They’re also almost always capable of connecting to the internet wirelessly, either through mobile broadband or Wi-Fi.</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Mobile devices, especially smartphones, have become a massive part of people’s lives and are used for all kinds of tasks. Like personal computers, they’re general-purpose devices, and so can turn their hand to most common computing tasks by installing different software applications, or ‘apps’.</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The most common use of mobile devices is to access the internet while on the go, such as for web browsing and email access. However, we use them for many other reasons too. Playing games and organizational functions like keeping a diary of events are popular functions we use on a regular basis.</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However, as these devices almost always use a touchscreen as the sole input, this makes them not practical for tasks like word processing. Also, the limited processing capabilities make them not practical for graphically intensive tasks like high-end gaming and film editing.</a:t>
            </a:r>
          </a:p>
        </p:txBody>
      </p:sp>
    </p:spTree>
    <p:extLst>
      <p:ext uri="{BB962C8B-B14F-4D97-AF65-F5344CB8AC3E}">
        <p14:creationId xmlns:p14="http://schemas.microsoft.com/office/powerpoint/2010/main" val="222281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504354"/>
            <a:ext cx="4758613" cy="4648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Computing devices that are designed to entertain, such as watching television, listening to music and playing video games.</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Examples of </a:t>
            </a:r>
            <a:r>
              <a:rPr lang="en-US" sz="1400" b="1" dirty="0">
                <a:latin typeface="Arial Narrow" panose="020B0606020202030204" pitchFamily="34" charset="0"/>
                <a:ea typeface="Calibri" panose="020F0502020204030204" pitchFamily="34" charset="0"/>
                <a:cs typeface="Calibri" panose="020F0502020204030204" pitchFamily="34" charset="0"/>
              </a:rPr>
              <a:t>entertainment systems </a:t>
            </a:r>
            <a:r>
              <a:rPr lang="en-US" sz="1400" dirty="0">
                <a:latin typeface="Arial Narrow" panose="020B0606020202030204" pitchFamily="34" charset="0"/>
                <a:ea typeface="Calibri" panose="020F0502020204030204" pitchFamily="34" charset="0"/>
                <a:cs typeface="Calibri" panose="020F0502020204030204" pitchFamily="34" charset="0"/>
              </a:rPr>
              <a:t>include digital media players, mp3 players &amp; video game consoles.</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All these devices are used in the home for entertainment. However, this covers a wide range of devices each with their own use.</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Digital media players allow us to stream digital media, such as films, tv, music and images from over a network. You may be familiar with devices like Apple TV &amp; Roku. Portable media players are similar, except instead of streaming, we download the media to the device and play it off the devices hard disk.</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MP3 players are used to access &amp; listen to 1000s of music tracks on a small portable device. It is now common to have MP4 players which can also play video too. We might also use them to listen to podcasts or other forms of auditory media.</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Video game consoles allow you to play video games. We can even use the internet to play games with and against other players from all around the world.</a:t>
            </a:r>
          </a:p>
        </p:txBody>
      </p:sp>
      <p:sp>
        <p:nvSpPr>
          <p:cNvPr id="3" name="Google Shape;105;p2">
            <a:extLst>
              <a:ext uri="{FF2B5EF4-FFF2-40B4-BE49-F238E27FC236}">
                <a16:creationId xmlns:a16="http://schemas.microsoft.com/office/drawing/2014/main" id="{8DAEFB15-B4C8-48DE-2304-13B0B70EDEE1}"/>
              </a:ext>
            </a:extLst>
          </p:cNvPr>
          <p:cNvSpPr txBox="1">
            <a:spLocks/>
          </p:cNvSpPr>
          <p:nvPr/>
        </p:nvSpPr>
        <p:spPr>
          <a:xfrm>
            <a:off x="5470848" y="1504354"/>
            <a:ext cx="4758613" cy="46481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The</a:t>
            </a:r>
            <a:r>
              <a:rPr lang="en-US" sz="1400" b="1" dirty="0">
                <a:latin typeface="Arial Narrow" panose="020B0606020202030204" pitchFamily="34" charset="0"/>
                <a:ea typeface="Calibri" panose="020F0502020204030204" pitchFamily="34" charset="0"/>
                <a:cs typeface="Calibri" panose="020F0502020204030204" pitchFamily="34" charset="0"/>
              </a:rPr>
              <a:t> navigation system </a:t>
            </a:r>
            <a:r>
              <a:rPr lang="en-US" sz="1400" dirty="0">
                <a:latin typeface="Arial Narrow" panose="020B0606020202030204" pitchFamily="34" charset="0"/>
                <a:ea typeface="Calibri" panose="020F0502020204030204" pitchFamily="34" charset="0"/>
                <a:cs typeface="Calibri" panose="020F0502020204030204" pitchFamily="34" charset="0"/>
              </a:rPr>
              <a:t>is a digital device that uses GPS (Global Positioning System) to provide a real-time map of our current location, as well as including route planning tools to give us directions to a chosen destination.</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Often, they also have added features, such as identifying traffic, roadworks and accidents that might delay your journey and take this into consideration to provide an accurate destination time.</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An example of a navigation system is an in-car satnav.</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In-car satnavs are commonly used instead of traditional maps to help direct you along the fastest route on your car journey. This can be integrated directly into the car’s dashboard but is often in a standalone device. TomTom is a popular brand for these.</a:t>
            </a:r>
          </a:p>
          <a:p>
            <a:pPr marL="50800" indent="0"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Nowadays we often see navigation systems built into smartphones to be used when driving, walking, cycling &amp; taking public transport. For many people, standalone satnav devices have been completely replaced by their smartphones.</a:t>
            </a:r>
          </a:p>
        </p:txBody>
      </p:sp>
    </p:spTree>
    <p:extLst>
      <p:ext uri="{BB962C8B-B14F-4D97-AF65-F5344CB8AC3E}">
        <p14:creationId xmlns:p14="http://schemas.microsoft.com/office/powerpoint/2010/main" val="284145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484050" cy="4374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Data Storage?</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Data storage </a:t>
            </a:r>
            <a:r>
              <a:rPr lang="en-US" sz="1600" dirty="0">
                <a:latin typeface="Arial Narrow" panose="020B0606020202030204" pitchFamily="34" charset="0"/>
                <a:ea typeface="Calibri" panose="020F0502020204030204" pitchFamily="34" charset="0"/>
                <a:cs typeface="Calibri" panose="020F0502020204030204" pitchFamily="34" charset="0"/>
              </a:rPr>
              <a:t>essentially means that files and documents are recorded digitally and saved in a storage system for future use. Storage systems may rely on electromagnetic, optical or other media to preserve and restore the data if needed.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Data storage makes it easy to back up files for safekeeping and quick recovery in the event of an unexpected computing crash or cyberattack.</a:t>
            </a: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Data storage can occur on physical hard drives, disk drives, USB drives or virtually in the </a:t>
            </a:r>
            <a:r>
              <a:rPr lang="en-US" sz="1600" b="1" dirty="0">
                <a:latin typeface="Arial Narrow" panose="020B0606020202030204" pitchFamily="34" charset="0"/>
                <a:ea typeface="Calibri" panose="020F0502020204030204" pitchFamily="34" charset="0"/>
                <a:cs typeface="Calibri" panose="020F0502020204030204" pitchFamily="34" charset="0"/>
              </a:rPr>
              <a:t>cloud</a:t>
            </a:r>
            <a:r>
              <a:rPr lang="en-US" sz="1600" dirty="0">
                <a:latin typeface="Arial Narrow" panose="020B0606020202030204" pitchFamily="34" charset="0"/>
                <a:ea typeface="Calibri" panose="020F0502020204030204" pitchFamily="34" charset="0"/>
                <a:cs typeface="Calibri" panose="020F0502020204030204" pitchFamily="34" charset="0"/>
              </a:rPr>
              <a:t>.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important thing is that your files are backed up and easily available should your systems ever crash beyond repair.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Some of the most important factors to consider in terms of data storage are reliability, how robust the security features tend to be and the cost to implement and maintain the infrastructure.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Browsing through different data storage solutions and applications can help you arrive at the choice that is the best fit for your business' needs.</a:t>
            </a:r>
          </a:p>
        </p:txBody>
      </p:sp>
    </p:spTree>
    <p:extLst>
      <p:ext uri="{BB962C8B-B14F-4D97-AF65-F5344CB8AC3E}">
        <p14:creationId xmlns:p14="http://schemas.microsoft.com/office/powerpoint/2010/main" val="105956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3"/>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5470850" cy="38201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Understanding the cloud</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Using cloud storage is becoming more and more common in organizations. In fact, your workplace may already be using a cloud-based product like Microsoft OneDrive, Google Drive, or Dropbox.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Storing files in the cloud essentially means that they are stored on remote servers rather than locally on your computer.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One advantage of cloud storage is that you can free up storage space on your computer. It also makes it possible to access your files from any device connected to the internet.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 potential downside is data security, though cloud storage companies are careful to protect your information. </a:t>
            </a:r>
          </a:p>
        </p:txBody>
      </p:sp>
      <p:pic>
        <p:nvPicPr>
          <p:cNvPr id="3" name="Online Media 2" title="Computer Basics: What Is the Cloud?">
            <a:hlinkClick r:id="" action="ppaction://media"/>
            <a:extLst>
              <a:ext uri="{FF2B5EF4-FFF2-40B4-BE49-F238E27FC236}">
                <a16:creationId xmlns:a16="http://schemas.microsoft.com/office/drawing/2014/main" id="{4F530468-0CDC-E22E-4BEC-267A5EBE3A8B}"/>
              </a:ext>
            </a:extLst>
          </p:cNvPr>
          <p:cNvPicPr>
            <a:picLocks noRot="1" noChangeAspect="1"/>
          </p:cNvPicPr>
          <p:nvPr>
            <a:videoFile r:link="rId1"/>
          </p:nvPr>
        </p:nvPicPr>
        <p:blipFill>
          <a:blip r:embed="rId5"/>
          <a:stretch>
            <a:fillRect/>
          </a:stretch>
        </p:blipFill>
        <p:spPr>
          <a:xfrm>
            <a:off x="6400278" y="2296160"/>
            <a:ext cx="4417982" cy="3190240"/>
          </a:xfrm>
          <a:prstGeom prst="rect">
            <a:avLst/>
          </a:prstGeom>
        </p:spPr>
      </p:pic>
      <p:sp>
        <p:nvSpPr>
          <p:cNvPr id="10" name="Google Shape;105;p2">
            <a:extLst>
              <a:ext uri="{FF2B5EF4-FFF2-40B4-BE49-F238E27FC236}">
                <a16:creationId xmlns:a16="http://schemas.microsoft.com/office/drawing/2014/main" id="{75F299EC-34B7-2469-C8A7-F47A01C444A2}"/>
              </a:ext>
            </a:extLst>
          </p:cNvPr>
          <p:cNvSpPr txBox="1">
            <a:spLocks/>
          </p:cNvSpPr>
          <p:nvPr/>
        </p:nvSpPr>
        <p:spPr>
          <a:xfrm>
            <a:off x="6555849" y="5625952"/>
            <a:ext cx="4077477"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i="1" dirty="0">
                <a:latin typeface="Arial Narrow" panose="020B0606020202030204" pitchFamily="34" charset="0"/>
                <a:ea typeface="Candara"/>
                <a:cs typeface="Candara"/>
                <a:sym typeface="Candara"/>
              </a:rPr>
              <a:t>Source: edu.gcfglobal.org</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11" name="Google Shape;105;p2">
            <a:extLst>
              <a:ext uri="{FF2B5EF4-FFF2-40B4-BE49-F238E27FC236}">
                <a16:creationId xmlns:a16="http://schemas.microsoft.com/office/drawing/2014/main" id="{485FD8F7-C354-8BA8-984E-39DDFF9A2CDE}"/>
              </a:ext>
            </a:extLst>
          </p:cNvPr>
          <p:cNvSpPr txBox="1">
            <a:spLocks/>
          </p:cNvSpPr>
          <p:nvPr/>
        </p:nvSpPr>
        <p:spPr>
          <a:xfrm>
            <a:off x="6346916" y="1676452"/>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dirty="0">
                <a:latin typeface="Arial Narrow" panose="020B0606020202030204" pitchFamily="34" charset="0"/>
                <a:ea typeface="Candara"/>
                <a:cs typeface="Candara"/>
                <a:sym typeface="Candara"/>
              </a:rPr>
              <a:t>What is the cloud:</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4" name="Google Shape;107;p2">
            <a:extLst>
              <a:ext uri="{FF2B5EF4-FFF2-40B4-BE49-F238E27FC236}">
                <a16:creationId xmlns:a16="http://schemas.microsoft.com/office/drawing/2014/main" id="{24B4F5BC-D429-38E3-EB04-A6A0667013AC}"/>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5255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34481" y="1666239"/>
            <a:ext cx="9616130" cy="28590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Google Drive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Google Drive is a cloud-based storage service that enables users to store and access files online. The service syncs stored documents, photos and more across all the user's devices, including mobile devices, tablets and PCs.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To get started with Google Drive, the user must create or sign in to a </a:t>
            </a:r>
            <a:r>
              <a:rPr lang="en-US" sz="1600" b="1" dirty="0">
                <a:latin typeface="Arial Narrow" panose="020B0606020202030204" pitchFamily="34" charset="0"/>
                <a:ea typeface="Calibri" panose="020F0502020204030204" pitchFamily="34" charset="0"/>
                <a:cs typeface="Calibri" panose="020F0502020204030204" pitchFamily="34" charset="0"/>
              </a:rPr>
              <a:t>Google account</a:t>
            </a:r>
            <a:r>
              <a:rPr lang="en-US" sz="1600" dirty="0">
                <a:latin typeface="Arial Narrow" panose="020B0606020202030204" pitchFamily="34" charset="0"/>
                <a:ea typeface="Calibri" panose="020F0502020204030204" pitchFamily="34" charset="0"/>
                <a:cs typeface="Calibri" panose="020F0502020204030204" pitchFamily="34" charset="0"/>
              </a:rPr>
              <a:t>. Then, the user types drive.google.com into their browser. My Drive will automatically appear, which can contain uploaded or synced files and folders, as well as Google Sheets, Google Slides and Google Docs files. Then, the user can either upload files from their computer or create files in Google Drive.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Alternatively, the user can download a Google Drive application to one or more devices. A Google Drive folder will appear along with other folders in each device's file system. Files that the user adds to one folder are available through a Google Drive web app or the Google Drive folder on each device.</a:t>
            </a:r>
          </a:p>
        </p:txBody>
      </p:sp>
      <p:sp>
        <p:nvSpPr>
          <p:cNvPr id="3" name="Google Shape;107;p2">
            <a:extLst>
              <a:ext uri="{FF2B5EF4-FFF2-40B4-BE49-F238E27FC236}">
                <a16:creationId xmlns:a16="http://schemas.microsoft.com/office/drawing/2014/main" id="{5110FB14-A22A-79EE-7303-4911358094D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1028" name="Picture 4" descr="How to Share Files on Google Drive (With Your Team or Your Clients)">
            <a:extLst>
              <a:ext uri="{FF2B5EF4-FFF2-40B4-BE49-F238E27FC236}">
                <a16:creationId xmlns:a16="http://schemas.microsoft.com/office/drawing/2014/main" id="{0F959A78-24E0-2277-B2B4-28DA82178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585" y="4525243"/>
            <a:ext cx="5075852" cy="204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2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34481" y="1666239"/>
            <a:ext cx="5712437" cy="44862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Google Drive</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Once you've set up your Google account, you can access Google Drive by going to http://drive.google.com in your web browser.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You can also navigate to Google Drive from any Google page (such as Gmail or Google search) by selecting the grid icon near the top-right corner, then clicking Drive.</a:t>
            </a:r>
          </a:p>
        </p:txBody>
      </p:sp>
      <p:sp>
        <p:nvSpPr>
          <p:cNvPr id="3" name="Google Shape;107;p2">
            <a:extLst>
              <a:ext uri="{FF2B5EF4-FFF2-40B4-BE49-F238E27FC236}">
                <a16:creationId xmlns:a16="http://schemas.microsoft.com/office/drawing/2014/main" id="{5110FB14-A22A-79EE-7303-4911358094D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2050" name="Picture 2" descr="Navigating to Google Drive. ">
            <a:extLst>
              <a:ext uri="{FF2B5EF4-FFF2-40B4-BE49-F238E27FC236}">
                <a16:creationId xmlns:a16="http://schemas.microsoft.com/office/drawing/2014/main" id="{92919247-66D0-2160-0CF8-6046F742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404" y="1741334"/>
            <a:ext cx="4254759" cy="480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1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296955"/>
            <a:ext cx="11215396" cy="4855525"/>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Learning Material Modules</a:t>
            </a:r>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6" name="Picture 5">
            <a:extLst>
              <a:ext uri="{FF2B5EF4-FFF2-40B4-BE49-F238E27FC236}">
                <a16:creationId xmlns:a16="http://schemas.microsoft.com/office/drawing/2014/main" id="{48A7EE47-CFC9-38D1-6357-4DAACA3F3288}"/>
              </a:ext>
            </a:extLst>
          </p:cNvPr>
          <p:cNvPicPr>
            <a:picLocks noChangeAspect="1"/>
          </p:cNvPicPr>
          <p:nvPr/>
        </p:nvPicPr>
        <p:blipFill rotWithShape="1">
          <a:blip r:embed="rId3"/>
          <a:srcRect l="1793" t="11738" r="2093" b="21160"/>
          <a:stretch/>
        </p:blipFill>
        <p:spPr>
          <a:xfrm>
            <a:off x="1200978" y="2090195"/>
            <a:ext cx="9790043" cy="3844605"/>
          </a:xfrm>
          <a:prstGeom prst="rect">
            <a:avLst/>
          </a:prstGeom>
        </p:spPr>
      </p:pic>
      <p:sp>
        <p:nvSpPr>
          <p:cNvPr id="10" name="TextBox 9">
            <a:extLst>
              <a:ext uri="{FF2B5EF4-FFF2-40B4-BE49-F238E27FC236}">
                <a16:creationId xmlns:a16="http://schemas.microsoft.com/office/drawing/2014/main" id="{CB796BE1-1E44-019E-947D-F532B8115B79}"/>
              </a:ext>
            </a:extLst>
          </p:cNvPr>
          <p:cNvSpPr txBox="1"/>
          <p:nvPr/>
        </p:nvSpPr>
        <p:spPr>
          <a:xfrm>
            <a:off x="3312367"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Information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Data Literacy</a:t>
            </a:r>
          </a:p>
        </p:txBody>
      </p:sp>
      <p:sp>
        <p:nvSpPr>
          <p:cNvPr id="11" name="TextBox 10">
            <a:extLst>
              <a:ext uri="{FF2B5EF4-FFF2-40B4-BE49-F238E27FC236}">
                <a16:creationId xmlns:a16="http://schemas.microsoft.com/office/drawing/2014/main" id="{8525473A-A8A4-3A9E-144D-8C6559482CB5}"/>
              </a:ext>
            </a:extLst>
          </p:cNvPr>
          <p:cNvSpPr txBox="1"/>
          <p:nvPr/>
        </p:nvSpPr>
        <p:spPr>
          <a:xfrm>
            <a:off x="8306915" y="4939556"/>
            <a:ext cx="24446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Safety</a:t>
            </a:r>
          </a:p>
        </p:txBody>
      </p:sp>
      <p:sp>
        <p:nvSpPr>
          <p:cNvPr id="12" name="TextBox 11">
            <a:extLst>
              <a:ext uri="{FF2B5EF4-FFF2-40B4-BE49-F238E27FC236}">
                <a16:creationId xmlns:a16="http://schemas.microsoft.com/office/drawing/2014/main" id="{66266B57-CD0B-ADE4-B0CF-E08A4AA9FAA3}"/>
              </a:ext>
            </a:extLst>
          </p:cNvPr>
          <p:cNvSpPr txBox="1"/>
          <p:nvPr/>
        </p:nvSpPr>
        <p:spPr>
          <a:xfrm>
            <a:off x="3315481" y="4785668"/>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Communication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lang="en-US" sz="2000" b="1" dirty="0">
                <a:solidFill>
                  <a:srgbClr val="FFFFFF"/>
                </a:solidFill>
                <a:latin typeface="Gadugi" panose="020B0502040204020203" pitchFamily="34" charset="0"/>
                <a:ea typeface="Gadugi" panose="020B0502040204020203" pitchFamily="34" charset="0"/>
                <a:cs typeface="Candara"/>
                <a:sym typeface="Candara"/>
              </a:rPr>
              <a:t>Collaboration</a:t>
            </a:r>
            <a:endPar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endParaRPr>
          </a:p>
        </p:txBody>
      </p:sp>
      <p:sp>
        <p:nvSpPr>
          <p:cNvPr id="13" name="TextBox 12">
            <a:extLst>
              <a:ext uri="{FF2B5EF4-FFF2-40B4-BE49-F238E27FC236}">
                <a16:creationId xmlns:a16="http://schemas.microsoft.com/office/drawing/2014/main" id="{79DAD891-6358-58D9-4763-1C2697EA6ADA}"/>
              </a:ext>
            </a:extLst>
          </p:cNvPr>
          <p:cNvSpPr txBox="1"/>
          <p:nvPr/>
        </p:nvSpPr>
        <p:spPr>
          <a:xfrm>
            <a:off x="8306915"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Digital Content Creation</a:t>
            </a:r>
          </a:p>
        </p:txBody>
      </p:sp>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413844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34481" y="1666239"/>
            <a:ext cx="5296717" cy="44862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Google Drive</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Your Google Drive may be empty right now, but as you begin to upload and create files you'll need to know how to view, manage, and organize them in the interface.</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Click the buttons in the interactive below to become familiar with the Google Drive interface.</a:t>
            </a:r>
          </a:p>
        </p:txBody>
      </p:sp>
      <p:sp>
        <p:nvSpPr>
          <p:cNvPr id="3" name="Google Shape;107;p2">
            <a:extLst>
              <a:ext uri="{FF2B5EF4-FFF2-40B4-BE49-F238E27FC236}">
                <a16:creationId xmlns:a16="http://schemas.microsoft.com/office/drawing/2014/main" id="{5110FB14-A22A-79EE-7303-4911358094D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074" name="Picture 2" descr="labeled graphic">
            <a:extLst>
              <a:ext uri="{FF2B5EF4-FFF2-40B4-BE49-F238E27FC236}">
                <a16:creationId xmlns:a16="http://schemas.microsoft.com/office/drawing/2014/main" id="{ED5ADFAE-DDD5-3D2B-6D47-907CE3E6F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803" y="1727255"/>
            <a:ext cx="4531646" cy="4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0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616130" cy="22854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Dropbox</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Dropbox is a free cloud-based service that lets you store files online and access them anywhere. You can then share these files with other people, allowing them to view, edit, and download them.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Dropbox offers 2 gigabytes (2GB) of free storage space, with options to earn or pay for more.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Dropbox has both desktop and mobile apps and can also be used with any web browser. This means you can access your files from any computer or mobile device connected to the Internet.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And because Dropbox allows you to share files, it makes working with others that much easier.</a:t>
            </a:r>
          </a:p>
        </p:txBody>
      </p:sp>
      <p:pic>
        <p:nvPicPr>
          <p:cNvPr id="4" name="Picture 3">
            <a:extLst>
              <a:ext uri="{FF2B5EF4-FFF2-40B4-BE49-F238E27FC236}">
                <a16:creationId xmlns:a16="http://schemas.microsoft.com/office/drawing/2014/main" id="{7BC94614-2875-4954-C344-CF44332900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0513" y="4353036"/>
            <a:ext cx="5972810" cy="2037080"/>
          </a:xfrm>
          <a:prstGeom prst="rect">
            <a:avLst/>
          </a:prstGeom>
          <a:noFill/>
          <a:ln>
            <a:noFill/>
          </a:ln>
        </p:spPr>
      </p:pic>
      <p:sp>
        <p:nvSpPr>
          <p:cNvPr id="3" name="Google Shape;107;p2">
            <a:extLst>
              <a:ext uri="{FF2B5EF4-FFF2-40B4-BE49-F238E27FC236}">
                <a16:creationId xmlns:a16="http://schemas.microsoft.com/office/drawing/2014/main" id="{5110FB14-A22A-79EE-7303-4911358094DB}"/>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210186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616130" cy="2400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Dropbox</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 order to use Dropbox, you'll first need to </a:t>
            </a:r>
            <a:r>
              <a:rPr lang="en-US" sz="1600" b="1" dirty="0">
                <a:latin typeface="Arial Narrow" panose="020B0606020202030204" pitchFamily="34" charset="0"/>
                <a:ea typeface="Calibri" panose="020F0502020204030204" pitchFamily="34" charset="0"/>
                <a:cs typeface="Calibri" panose="020F0502020204030204" pitchFamily="34" charset="0"/>
              </a:rPr>
              <a:t>create a Dropbox account.</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1. </a:t>
            </a:r>
            <a:r>
              <a:rPr lang="en-US" sz="1600" dirty="0">
                <a:latin typeface="Arial Narrow" panose="020B0606020202030204" pitchFamily="34" charset="0"/>
                <a:ea typeface="Calibri" panose="020F0502020204030204" pitchFamily="34" charset="0"/>
                <a:cs typeface="Calibri" panose="020F0502020204030204" pitchFamily="34" charset="0"/>
              </a:rPr>
              <a:t>Go to www.dropbox.com. Locate the sign-up form on the right side of the page and fill in the necessary information, then select the checkbox next to I agree to Dropbox terms and click Sign up for free.</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2.</a:t>
            </a:r>
            <a:r>
              <a:rPr lang="en-US" sz="1600" dirty="0">
                <a:latin typeface="Arial Narrow" panose="020B0606020202030204" pitchFamily="34" charset="0"/>
                <a:ea typeface="Calibri" panose="020F0502020204030204" pitchFamily="34" charset="0"/>
                <a:cs typeface="Calibri" panose="020F0502020204030204" pitchFamily="34" charset="0"/>
              </a:rPr>
              <a:t> A page will appear, prompting you to download Dropbox to get started. Click the Download Dropbox button.</a:t>
            </a:r>
          </a:p>
        </p:txBody>
      </p:sp>
      <p:pic>
        <p:nvPicPr>
          <p:cNvPr id="4" name="Picture 3">
            <a:extLst>
              <a:ext uri="{FF2B5EF4-FFF2-40B4-BE49-F238E27FC236}">
                <a16:creationId xmlns:a16="http://schemas.microsoft.com/office/drawing/2014/main" id="{7BC94614-2875-4954-C344-CF44332900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4993" y="4467860"/>
            <a:ext cx="5972810" cy="2037080"/>
          </a:xfrm>
          <a:prstGeom prst="rect">
            <a:avLst/>
          </a:prstGeom>
          <a:noFill/>
          <a:ln>
            <a:noFill/>
          </a:ln>
        </p:spPr>
      </p:pic>
      <p:sp>
        <p:nvSpPr>
          <p:cNvPr id="3" name="Google Shape;107;p2">
            <a:extLst>
              <a:ext uri="{FF2B5EF4-FFF2-40B4-BE49-F238E27FC236}">
                <a16:creationId xmlns:a16="http://schemas.microsoft.com/office/drawing/2014/main" id="{73D91469-C14D-C5DD-54A6-8B2BD0FFE3C9}"/>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4159266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40"/>
            <a:ext cx="9616130" cy="1676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Dropbox</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3.</a:t>
            </a:r>
            <a:r>
              <a:rPr lang="en-US" sz="1600" dirty="0">
                <a:latin typeface="Arial Narrow" panose="020B0606020202030204" pitchFamily="34" charset="0"/>
                <a:ea typeface="Calibri" panose="020F0502020204030204" pitchFamily="34" charset="0"/>
                <a:cs typeface="Calibri" panose="020F0502020204030204" pitchFamily="34" charset="0"/>
              </a:rPr>
              <a:t> Run or download the Dropbox installer.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This process may vary depending on your current web browser and operating system.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Step-by-step instructions will appear in the browser window if you're not sure how to proceed.</a:t>
            </a:r>
          </a:p>
        </p:txBody>
      </p:sp>
      <p:pic>
        <p:nvPicPr>
          <p:cNvPr id="3" name="Picture 2">
            <a:extLst>
              <a:ext uri="{FF2B5EF4-FFF2-40B4-BE49-F238E27FC236}">
                <a16:creationId xmlns:a16="http://schemas.microsoft.com/office/drawing/2014/main" id="{7E05E2D8-7101-1EC4-D8D1-C5F43B1C83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2913" y="3647439"/>
            <a:ext cx="5610409" cy="2826677"/>
          </a:xfrm>
          <a:prstGeom prst="rect">
            <a:avLst/>
          </a:prstGeom>
          <a:noFill/>
          <a:ln>
            <a:noFill/>
          </a:ln>
        </p:spPr>
      </p:pic>
      <p:sp>
        <p:nvSpPr>
          <p:cNvPr id="4" name="Google Shape;107;p2">
            <a:extLst>
              <a:ext uri="{FF2B5EF4-FFF2-40B4-BE49-F238E27FC236}">
                <a16:creationId xmlns:a16="http://schemas.microsoft.com/office/drawing/2014/main" id="{8FB5DE25-F580-E6B6-72B8-A3AA3B0FF93F}"/>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4290316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39"/>
            <a:ext cx="9616130" cy="21739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Dropbox</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a:t>
            </a:r>
            <a:r>
              <a:rPr lang="bg-BG" sz="1600" b="1" dirty="0">
                <a:latin typeface="Arial Narrow" panose="020B0606020202030204" pitchFamily="34" charset="0"/>
                <a:ea typeface="Calibri" panose="020F0502020204030204" pitchFamily="34" charset="0"/>
                <a:cs typeface="Calibri" panose="020F0502020204030204" pitchFamily="34" charset="0"/>
              </a:rPr>
              <a:t>4</a:t>
            </a:r>
            <a:r>
              <a:rPr lang="en-US" sz="1600" b="1" dirty="0">
                <a:latin typeface="Arial Narrow" panose="020B0606020202030204" pitchFamily="34" charset="0"/>
                <a:ea typeface="Calibri" panose="020F0502020204030204" pitchFamily="34" charset="0"/>
                <a:cs typeface="Calibri" panose="020F0502020204030204" pitchFamily="34" charset="0"/>
              </a:rPr>
              <a:t>.</a:t>
            </a:r>
            <a:r>
              <a:rPr lang="en-US" sz="1600" dirty="0">
                <a:latin typeface="Arial Narrow" panose="020B0606020202030204" pitchFamily="34" charset="0"/>
                <a:ea typeface="Calibri" panose="020F0502020204030204" pitchFamily="34" charset="0"/>
                <a:cs typeface="Calibri" panose="020F0502020204030204" pitchFamily="34" charset="0"/>
              </a:rPr>
              <a:t> Once Dropbox has finished installing, the desktop app will appear. Click Open my Dropbox folder.</a:t>
            </a:r>
            <a:endParaRPr lang="bg-BG"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5.</a:t>
            </a:r>
            <a:r>
              <a:rPr lang="en-US" sz="1600" dirty="0">
                <a:latin typeface="Arial Narrow" panose="020B0606020202030204" pitchFamily="34" charset="0"/>
                <a:ea typeface="Calibri" panose="020F0502020204030204" pitchFamily="34" charset="0"/>
                <a:cs typeface="Calibri" panose="020F0502020204030204" pitchFamily="34" charset="0"/>
              </a:rPr>
              <a:t> It's easy to upload files from your computer onto Dropbox. If you're using Dropbox's website or their desktop app, you can even upload entire folders. From Dropbox, click the Upload button.</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6. </a:t>
            </a:r>
            <a:r>
              <a:rPr lang="en-US" sz="1600" dirty="0">
                <a:latin typeface="Arial Narrow" panose="020B0606020202030204" pitchFamily="34" charset="0"/>
                <a:ea typeface="Calibri" panose="020F0502020204030204" pitchFamily="34" charset="0"/>
                <a:cs typeface="Calibri" panose="020F0502020204030204" pitchFamily="34" charset="0"/>
              </a:rPr>
              <a:t>A dialog box will appear. Click the Choose files button. Locate and select the file(s) you want to upload, then click Open. You can also upload files by clicking and dragging them into the Dropbox window.</a:t>
            </a:r>
          </a:p>
        </p:txBody>
      </p:sp>
      <p:pic>
        <p:nvPicPr>
          <p:cNvPr id="4" name="Picture 3">
            <a:extLst>
              <a:ext uri="{FF2B5EF4-FFF2-40B4-BE49-F238E27FC236}">
                <a16:creationId xmlns:a16="http://schemas.microsoft.com/office/drawing/2014/main" id="{122183C7-6ACC-26F2-7C57-0F170FC73D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9730" y="3998943"/>
            <a:ext cx="5939846" cy="2472612"/>
          </a:xfrm>
          <a:prstGeom prst="rect">
            <a:avLst/>
          </a:prstGeom>
          <a:noFill/>
          <a:ln>
            <a:noFill/>
          </a:ln>
        </p:spPr>
      </p:pic>
      <p:sp>
        <p:nvSpPr>
          <p:cNvPr id="3" name="Google Shape;107;p2">
            <a:extLst>
              <a:ext uri="{FF2B5EF4-FFF2-40B4-BE49-F238E27FC236}">
                <a16:creationId xmlns:a16="http://schemas.microsoft.com/office/drawing/2014/main" id="{02C39CDE-1A97-6740-1CA1-74F9962452B2}"/>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63027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3: Managing data, information, and digital content</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chemeClr val="accent5"/>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25150" y="1666239"/>
            <a:ext cx="9616130" cy="21739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Using Dropbox</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a:t>
            </a:r>
            <a:r>
              <a:rPr lang="bg-BG" sz="1600" b="1" dirty="0">
                <a:latin typeface="Arial Narrow" panose="020B0606020202030204" pitchFamily="34" charset="0"/>
                <a:ea typeface="Calibri" panose="020F0502020204030204" pitchFamily="34" charset="0"/>
                <a:cs typeface="Calibri" panose="020F0502020204030204" pitchFamily="34" charset="0"/>
              </a:rPr>
              <a:t>4</a:t>
            </a:r>
            <a:r>
              <a:rPr lang="en-US" sz="1600" b="1" dirty="0">
                <a:latin typeface="Arial Narrow" panose="020B0606020202030204" pitchFamily="34" charset="0"/>
                <a:ea typeface="Calibri" panose="020F0502020204030204" pitchFamily="34" charset="0"/>
                <a:cs typeface="Calibri" panose="020F0502020204030204" pitchFamily="34" charset="0"/>
              </a:rPr>
              <a:t>.</a:t>
            </a:r>
            <a:r>
              <a:rPr lang="en-US" sz="1600" dirty="0">
                <a:latin typeface="Arial Narrow" panose="020B0606020202030204" pitchFamily="34" charset="0"/>
                <a:ea typeface="Calibri" panose="020F0502020204030204" pitchFamily="34" charset="0"/>
                <a:cs typeface="Calibri" panose="020F0502020204030204" pitchFamily="34" charset="0"/>
              </a:rPr>
              <a:t> Once Dropbox has finished installing, the desktop app will appear. Click Open my Dropbox folder.</a:t>
            </a:r>
            <a:endParaRPr lang="bg-BG"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5.</a:t>
            </a:r>
            <a:r>
              <a:rPr lang="en-US" sz="1600" dirty="0">
                <a:latin typeface="Arial Narrow" panose="020B0606020202030204" pitchFamily="34" charset="0"/>
                <a:ea typeface="Calibri" panose="020F0502020204030204" pitchFamily="34" charset="0"/>
                <a:cs typeface="Calibri" panose="020F0502020204030204" pitchFamily="34" charset="0"/>
              </a:rPr>
              <a:t> It's easy to upload files from your computer onto Dropbox. If you're using Dropbox's website or their desktop app, you can even upload entire folders. From Dropbox, click the Upload button.</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Step 6. </a:t>
            </a:r>
            <a:r>
              <a:rPr lang="en-US" sz="1600" dirty="0">
                <a:latin typeface="Arial Narrow" panose="020B0606020202030204" pitchFamily="34" charset="0"/>
                <a:ea typeface="Calibri" panose="020F0502020204030204" pitchFamily="34" charset="0"/>
                <a:cs typeface="Calibri" panose="020F0502020204030204" pitchFamily="34" charset="0"/>
              </a:rPr>
              <a:t>A dialog box will appear. Click the Choose files button. Locate and select the file(s) you want to upload, then click Open. You can also upload files by clicking and dragging them into the Dropbox window.</a:t>
            </a:r>
          </a:p>
        </p:txBody>
      </p:sp>
      <p:pic>
        <p:nvPicPr>
          <p:cNvPr id="4" name="Picture 3">
            <a:extLst>
              <a:ext uri="{FF2B5EF4-FFF2-40B4-BE49-F238E27FC236}">
                <a16:creationId xmlns:a16="http://schemas.microsoft.com/office/drawing/2014/main" id="{122183C7-6ACC-26F2-7C57-0F170FC73D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9730" y="3998943"/>
            <a:ext cx="5939846" cy="2472612"/>
          </a:xfrm>
          <a:prstGeom prst="rect">
            <a:avLst/>
          </a:prstGeom>
          <a:noFill/>
          <a:ln>
            <a:noFill/>
          </a:ln>
        </p:spPr>
      </p:pic>
      <p:sp>
        <p:nvSpPr>
          <p:cNvPr id="3" name="Google Shape;107;p2">
            <a:extLst>
              <a:ext uri="{FF2B5EF4-FFF2-40B4-BE49-F238E27FC236}">
                <a16:creationId xmlns:a16="http://schemas.microsoft.com/office/drawing/2014/main" id="{0D39BF1A-B82A-79D3-BF07-BA9443909769}"/>
              </a:ext>
            </a:extLst>
          </p:cNvPr>
          <p:cNvSpPr txBox="1"/>
          <p:nvPr/>
        </p:nvSpPr>
        <p:spPr>
          <a:xfrm>
            <a:off x="6346918" y="50665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Digital devices and information management.</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Organize, store and retrieve data, information,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and content in digital environments.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986057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4646645" cy="770476"/>
          </a:xfrm>
          <a:prstGeom prst="homePlate">
            <a:avLst>
              <a:gd name="adj" fmla="val 50000"/>
            </a:avLst>
          </a:prstGeom>
          <a:solidFill>
            <a:srgbClr val="C00000"/>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0" y="303933"/>
            <a:ext cx="253792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662473" y="1427584"/>
            <a:ext cx="9750490" cy="46186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GB" sz="1600" b="1" u="sng" dirty="0">
                <a:effectLst/>
                <a:latin typeface="Arial Narrow" panose="020B0606020202030204" pitchFamily="34" charset="0"/>
                <a:ea typeface="Calibri" panose="020F0502020204030204" pitchFamily="34" charset="0"/>
                <a:cs typeface="Calibri" panose="020F0502020204030204" pitchFamily="34" charset="0"/>
              </a:rPr>
              <a:t>Exercise 1</a:t>
            </a:r>
            <a:r>
              <a:rPr lang="en-GB" sz="1600" u="sng" dirty="0">
                <a:effectLst/>
                <a:latin typeface="Arial Narrow" panose="020B0606020202030204" pitchFamily="34" charset="0"/>
                <a:ea typeface="Calibri" panose="020F0502020204030204" pitchFamily="34" charset="0"/>
                <a:cs typeface="Calibri" panose="020F0502020204030204" pitchFamily="34" charset="0"/>
              </a:rPr>
              <a:t>: </a:t>
            </a:r>
            <a:endParaRPr lang="en-US" sz="1600" u="sng"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pPr>
            <a:r>
              <a:rPr lang="en-GB" sz="1600" dirty="0">
                <a:effectLst/>
                <a:latin typeface="Arial Narrow" panose="020B0606020202030204" pitchFamily="34" charset="0"/>
                <a:ea typeface="Calibri" panose="020F0502020204030204" pitchFamily="34" charset="0"/>
                <a:cs typeface="Calibri" panose="020F0502020204030204" pitchFamily="34" charset="0"/>
              </a:rPr>
              <a:t>Go to the </a:t>
            </a:r>
            <a:r>
              <a:rPr lang="en-GB" sz="1600" b="1" u="sng" dirty="0">
                <a:effectLst/>
                <a:latin typeface="Arial Narrow" panose="020B0606020202030204" pitchFamily="34" charset="0"/>
                <a:ea typeface="Calibri" panose="020F0502020204030204" pitchFamily="34" charset="0"/>
                <a:cs typeface="Calibri" panose="020F0502020204030204" pitchFamily="34" charset="0"/>
              </a:rPr>
              <a:t>Purdue OWL: Email Etiquette page.</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pPr>
            <a:r>
              <a:rPr lang="en-GB" sz="1600" dirty="0">
                <a:effectLst/>
                <a:latin typeface="Arial Narrow" panose="020B0606020202030204" pitchFamily="34" charset="0"/>
                <a:ea typeface="Calibri" panose="020F0502020204030204" pitchFamily="34" charset="0"/>
                <a:cs typeface="Calibri" panose="020F0502020204030204" pitchFamily="34" charset="0"/>
              </a:rPr>
              <a:t>Where is the main content?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pPr>
            <a:r>
              <a:rPr lang="en-GB" sz="1600" dirty="0">
                <a:effectLst/>
                <a:latin typeface="Arial Narrow" panose="020B0606020202030204" pitchFamily="34" charset="0"/>
                <a:ea typeface="Calibri" panose="020F0502020204030204" pitchFamily="34" charset="0"/>
                <a:cs typeface="Calibri" panose="020F0502020204030204" pitchFamily="34" charset="0"/>
              </a:rPr>
              <a:t>Where would you click if you wanted to learn how to write an essay?</a:t>
            </a:r>
          </a:p>
          <a:p>
            <a:pPr algn="just">
              <a:lnSpc>
                <a:spcPct val="100000"/>
              </a:lnSpc>
              <a:spcBef>
                <a:spcPts val="0"/>
              </a:spcBef>
              <a:spcAft>
                <a:spcPts val="600"/>
              </a:spcAft>
            </a:pPr>
            <a:r>
              <a:rPr lang="en-GB" sz="1600" b="1" u="sng" dirty="0">
                <a:effectLst/>
                <a:latin typeface="Arial Narrow" panose="020B0606020202030204" pitchFamily="34" charset="0"/>
                <a:ea typeface="Calibri" panose="020F0502020204030204" pitchFamily="34" charset="0"/>
                <a:cs typeface="Calibri" panose="020F0502020204030204" pitchFamily="34" charset="0"/>
              </a:rPr>
              <a:t>Exercise 2</a:t>
            </a:r>
            <a:r>
              <a:rPr lang="en-GB" sz="1600" u="sng" dirty="0">
                <a:effectLst/>
                <a:latin typeface="Arial Narrow" panose="020B0606020202030204" pitchFamily="34" charset="0"/>
                <a:ea typeface="Calibri" panose="020F0502020204030204" pitchFamily="34" charset="0"/>
                <a:cs typeface="Calibri" panose="020F0502020204030204" pitchFamily="34" charset="0"/>
              </a:rPr>
              <a:t>: </a:t>
            </a:r>
            <a:endParaRPr lang="en-US" sz="1600" u="sng"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pPr>
            <a:r>
              <a:rPr lang="en-GB" sz="1600" dirty="0">
                <a:latin typeface="Arial Narrow" panose="020B0606020202030204" pitchFamily="34" charset="0"/>
                <a:ea typeface="Calibri" panose="020F0502020204030204" pitchFamily="34" charset="0"/>
                <a:cs typeface="Calibri" panose="020F0502020204030204" pitchFamily="34" charset="0"/>
              </a:rPr>
              <a:t>Go to Time's article on bees and pesticides.</a:t>
            </a: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buFont typeface="Arial" panose="020B0604020202020204" pitchFamily="34" charset="0"/>
              <a:buChar char="•"/>
            </a:pPr>
            <a:r>
              <a:rPr lang="en-GB" sz="1600" dirty="0">
                <a:latin typeface="Arial Narrow" panose="020B0606020202030204" pitchFamily="34" charset="0"/>
                <a:ea typeface="Calibri" panose="020F0502020204030204" pitchFamily="34" charset="0"/>
                <a:cs typeface="Calibri" panose="020F0502020204030204" pitchFamily="34" charset="0"/>
              </a:rPr>
              <a:t>Where is the main content? Which parts of the page contain ads?</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Which parts of the page link to other pages on Time.com?</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According to this webpage, what type of pesticide was found in 75% of honey samples?</a:t>
            </a:r>
          </a:p>
          <a:p>
            <a:pPr algn="just">
              <a:lnSpc>
                <a:spcPct val="100000"/>
              </a:lnSpc>
              <a:spcBef>
                <a:spcPts val="0"/>
              </a:spcBef>
              <a:spcAft>
                <a:spcPts val="600"/>
              </a:spcAft>
            </a:pPr>
            <a:r>
              <a:rPr lang="en-US" sz="1600" b="1" u="sng" dirty="0">
                <a:latin typeface="Arial Narrow" panose="020B0606020202030204" pitchFamily="34" charset="0"/>
                <a:ea typeface="Calibri" panose="020F0502020204030204" pitchFamily="34" charset="0"/>
                <a:cs typeface="Times New Roman" panose="02020603050405020304" pitchFamily="18" charset="0"/>
              </a:rPr>
              <a:t>Exercise 3:</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Visit www.google.com to sign up for a Google account if you don't already have one.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Open Google Drive.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Notice on the left side how much of your storage is used and how much is available.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Try clicking some of the menu options, like Shared with Me and Google Photos.</a:t>
            </a:r>
          </a:p>
          <a:p>
            <a:pPr algn="just">
              <a:lnSpc>
                <a:spcPct val="100000"/>
              </a:lnSpc>
              <a:spcBef>
                <a:spcPts val="0"/>
              </a:spcBef>
              <a:spcAft>
                <a:spcPts val="600"/>
              </a:spcAft>
            </a:pPr>
            <a:endParaRPr lang="en-GB"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145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2789853"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0" y="303933"/>
            <a:ext cx="253792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References &amp; Resources:</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1091683" y="2062064"/>
            <a:ext cx="8593494" cy="36762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4"/>
              </a:rPr>
              <a:t>www.wikihow.com/</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5"/>
              </a:rPr>
              <a:t>www.youtube.com/@CommonSenseEducation</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6"/>
              </a:rPr>
              <a:t>www.edu.gcfglobal.org</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7"/>
              </a:rPr>
              <a:t>www.youtube.com/@GCFLearnFree</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err="1">
                <a:effectLst/>
                <a:latin typeface="Arial Narrow" panose="020B0606020202030204" pitchFamily="34" charset="0"/>
                <a:ea typeface="Calibri" panose="020F0502020204030204" pitchFamily="34" charset="0"/>
                <a:cs typeface="Calibri" panose="020F0502020204030204" pitchFamily="34" charset="0"/>
              </a:rPr>
              <a:t>eHowTech</a:t>
            </a:r>
            <a:r>
              <a:rPr lang="en-GB" sz="1600" dirty="0">
                <a:effectLst/>
                <a:latin typeface="Arial Narrow" panose="020B0606020202030204" pitchFamily="34" charset="0"/>
                <a:ea typeface="Calibri" panose="020F0502020204030204" pitchFamily="34" charset="0"/>
                <a:cs typeface="Calibri" panose="020F0502020204030204" pitchFamily="34" charset="0"/>
              </a:rPr>
              <a:t>. (2013, July 7). Search engine vs. web browser: Tech yeah! [Video].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rPr>
              <a:t>Google. (n.d.). Better searches. Better results.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8"/>
              </a:rPr>
              <a:t>www.guides.lib.trentu.ca/tutorials/evaluating_websites</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latin typeface="Arial Narrow" panose="020B0606020202030204" pitchFamily="34" charset="0"/>
                <a:ea typeface="Calibri" panose="020F0502020204030204" pitchFamily="34" charset="0"/>
                <a:cs typeface="Calibri" panose="020F0502020204030204" pitchFamily="34" charset="0"/>
                <a:hlinkClick r:id="rId9"/>
              </a:rPr>
              <a:t>www.</a:t>
            </a: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9"/>
              </a:rPr>
              <a:t>blog.collabwriting.com/</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10"/>
              </a:rPr>
              <a:t>www.ionos.com/digitalguide</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rPr>
              <a:t>DoubtIt.ca | Stay </a:t>
            </a:r>
            <a:r>
              <a:rPr lang="en-GB" sz="1600" dirty="0" err="1">
                <a:effectLst/>
                <a:latin typeface="Arial Narrow" panose="020B0606020202030204" pitchFamily="34" charset="0"/>
                <a:ea typeface="Calibri" panose="020F0502020204030204" pitchFamily="34" charset="0"/>
                <a:cs typeface="Calibri" panose="020F0502020204030204" pitchFamily="34" charset="0"/>
              </a:rPr>
              <a:t>Skeptical</a:t>
            </a:r>
            <a:r>
              <a:rPr lang="en-GB" sz="1600" dirty="0">
                <a:effectLst/>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11"/>
              </a:rPr>
              <a:t>www.uakron.edu/</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197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dirty="0"/>
          </a:p>
        </p:txBody>
      </p:sp>
      <p:sp>
        <p:nvSpPr>
          <p:cNvPr id="10" name="TextBox 9">
            <a:extLst>
              <a:ext uri="{FF2B5EF4-FFF2-40B4-BE49-F238E27FC236}">
                <a16:creationId xmlns:a16="http://schemas.microsoft.com/office/drawing/2014/main" id="{CB796BE1-1E44-019E-947D-F532B8115B79}"/>
              </a:ext>
            </a:extLst>
          </p:cNvPr>
          <p:cNvSpPr txBox="1"/>
          <p:nvPr/>
        </p:nvSpPr>
        <p:spPr>
          <a:xfrm>
            <a:off x="3312367"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Information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Data Literacy</a:t>
            </a:r>
          </a:p>
        </p:txBody>
      </p:sp>
      <p:sp>
        <p:nvSpPr>
          <p:cNvPr id="11" name="TextBox 10">
            <a:extLst>
              <a:ext uri="{FF2B5EF4-FFF2-40B4-BE49-F238E27FC236}">
                <a16:creationId xmlns:a16="http://schemas.microsoft.com/office/drawing/2014/main" id="{8525473A-A8A4-3A9E-144D-8C6559482CB5}"/>
              </a:ext>
            </a:extLst>
          </p:cNvPr>
          <p:cNvSpPr txBox="1"/>
          <p:nvPr/>
        </p:nvSpPr>
        <p:spPr>
          <a:xfrm>
            <a:off x="8306915" y="4939556"/>
            <a:ext cx="24446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Safety</a:t>
            </a:r>
          </a:p>
        </p:txBody>
      </p:sp>
      <p:sp>
        <p:nvSpPr>
          <p:cNvPr id="12" name="TextBox 11">
            <a:extLst>
              <a:ext uri="{FF2B5EF4-FFF2-40B4-BE49-F238E27FC236}">
                <a16:creationId xmlns:a16="http://schemas.microsoft.com/office/drawing/2014/main" id="{66266B57-CD0B-ADE4-B0CF-E08A4AA9FAA3}"/>
              </a:ext>
            </a:extLst>
          </p:cNvPr>
          <p:cNvSpPr txBox="1"/>
          <p:nvPr/>
        </p:nvSpPr>
        <p:spPr>
          <a:xfrm>
            <a:off x="3315481" y="4785668"/>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Communication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lang="en-US" sz="2000" b="1" dirty="0">
                <a:solidFill>
                  <a:srgbClr val="FFFFFF"/>
                </a:solidFill>
                <a:latin typeface="Gadugi" panose="020B0502040204020203" pitchFamily="34" charset="0"/>
                <a:ea typeface="Gadugi" panose="020B0502040204020203" pitchFamily="34" charset="0"/>
                <a:cs typeface="Candara"/>
                <a:sym typeface="Candara"/>
              </a:rPr>
              <a:t>Collaboration</a:t>
            </a:r>
            <a:endPar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endParaRPr>
          </a:p>
        </p:txBody>
      </p:sp>
      <p:sp>
        <p:nvSpPr>
          <p:cNvPr id="13" name="TextBox 12">
            <a:extLst>
              <a:ext uri="{FF2B5EF4-FFF2-40B4-BE49-F238E27FC236}">
                <a16:creationId xmlns:a16="http://schemas.microsoft.com/office/drawing/2014/main" id="{79DAD891-6358-58D9-4763-1C2697EA6ADA}"/>
              </a:ext>
            </a:extLst>
          </p:cNvPr>
          <p:cNvSpPr txBox="1"/>
          <p:nvPr/>
        </p:nvSpPr>
        <p:spPr>
          <a:xfrm>
            <a:off x="8306915"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Digital Content Creation</a:t>
            </a:r>
          </a:p>
        </p:txBody>
      </p:sp>
      <p:sp>
        <p:nvSpPr>
          <p:cNvPr id="16" name="Google Shape;105;p2">
            <a:extLst>
              <a:ext uri="{FF2B5EF4-FFF2-40B4-BE49-F238E27FC236}">
                <a16:creationId xmlns:a16="http://schemas.microsoft.com/office/drawing/2014/main" id="{CC898F08-0066-6681-9CCB-C614727B6111}"/>
              </a:ext>
            </a:extLst>
          </p:cNvPr>
          <p:cNvSpPr txBox="1">
            <a:spLocks/>
          </p:cNvSpPr>
          <p:nvPr/>
        </p:nvSpPr>
        <p:spPr>
          <a:xfrm>
            <a:off x="447870" y="1783762"/>
            <a:ext cx="10450286" cy="45724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200"/>
            </a:pPr>
            <a:endParaRPr lang="en-US" sz="2000" dirty="0">
              <a:latin typeface="Arial Narrow" panose="020B0606020202030204" pitchFamily="34" charset="0"/>
              <a:ea typeface="Candara"/>
              <a:cs typeface="Candara"/>
              <a:sym typeface="Candara"/>
            </a:endParaRPr>
          </a:p>
        </p:txBody>
      </p:sp>
      <p:pic>
        <p:nvPicPr>
          <p:cNvPr id="2" name="Picture 1">
            <a:extLst>
              <a:ext uri="{FF2B5EF4-FFF2-40B4-BE49-F238E27FC236}">
                <a16:creationId xmlns:a16="http://schemas.microsoft.com/office/drawing/2014/main" id="{605D54D1-3409-9CD3-51CC-44E8F89BFEEF}"/>
              </a:ext>
            </a:extLst>
          </p:cNvPr>
          <p:cNvPicPr>
            <a:picLocks noChangeAspect="1"/>
          </p:cNvPicPr>
          <p:nvPr/>
        </p:nvPicPr>
        <p:blipFill rotWithShape="1">
          <a:blip r:embed="rId2"/>
          <a:srcRect l="26762" t="20988" r="25649" b="29497"/>
          <a:stretch/>
        </p:blipFill>
        <p:spPr>
          <a:xfrm>
            <a:off x="4839188" y="1226900"/>
            <a:ext cx="1835600" cy="1909905"/>
          </a:xfrm>
          <a:prstGeom prst="rect">
            <a:avLst/>
          </a:prstGeom>
        </p:spPr>
      </p:pic>
      <p:sp>
        <p:nvSpPr>
          <p:cNvPr id="3" name="Google Shape;96;p1">
            <a:extLst>
              <a:ext uri="{FF2B5EF4-FFF2-40B4-BE49-F238E27FC236}">
                <a16:creationId xmlns:a16="http://schemas.microsoft.com/office/drawing/2014/main" id="{1CE5CEEF-9A4D-D7B2-084E-6535159161F5}"/>
              </a:ext>
            </a:extLst>
          </p:cNvPr>
          <p:cNvSpPr txBox="1"/>
          <p:nvPr/>
        </p:nvSpPr>
        <p:spPr>
          <a:xfrm>
            <a:off x="1914141" y="3381038"/>
            <a:ext cx="836371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2229D"/>
                </a:solidFill>
                <a:latin typeface="Gadugi" panose="020B0502040204020203" pitchFamily="34" charset="0"/>
                <a:ea typeface="Gadugi" panose="020B0502040204020203" pitchFamily="34" charset="0"/>
                <a:cs typeface="Candara"/>
                <a:sym typeface="Candara"/>
              </a:rPr>
              <a:t>Inclusive digital competence training for labor market risk groups</a:t>
            </a:r>
          </a:p>
        </p:txBody>
      </p:sp>
      <p:pic>
        <p:nvPicPr>
          <p:cNvPr id="7" name="Picture 6">
            <a:extLst>
              <a:ext uri="{FF2B5EF4-FFF2-40B4-BE49-F238E27FC236}">
                <a16:creationId xmlns:a16="http://schemas.microsoft.com/office/drawing/2014/main" id="{CB65E49C-16E0-14A6-EF27-897C52C9CFBD}"/>
              </a:ext>
            </a:extLst>
          </p:cNvPr>
          <p:cNvPicPr>
            <a:picLocks noChangeAspect="1"/>
          </p:cNvPicPr>
          <p:nvPr/>
        </p:nvPicPr>
        <p:blipFill>
          <a:blip r:embed="rId3"/>
          <a:stretch>
            <a:fillRect/>
          </a:stretch>
        </p:blipFill>
        <p:spPr>
          <a:xfrm>
            <a:off x="1597152" y="4632795"/>
            <a:ext cx="3945232" cy="676249"/>
          </a:xfrm>
          <a:prstGeom prst="rect">
            <a:avLst/>
          </a:prstGeom>
        </p:spPr>
      </p:pic>
      <p:pic>
        <p:nvPicPr>
          <p:cNvPr id="8" name="Picture 7">
            <a:extLst>
              <a:ext uri="{FF2B5EF4-FFF2-40B4-BE49-F238E27FC236}">
                <a16:creationId xmlns:a16="http://schemas.microsoft.com/office/drawing/2014/main" id="{6F4018B9-C79B-96A3-E1D5-40F8B35F7F2E}"/>
              </a:ext>
            </a:extLst>
          </p:cNvPr>
          <p:cNvPicPr>
            <a:picLocks noChangeAspect="1"/>
          </p:cNvPicPr>
          <p:nvPr/>
        </p:nvPicPr>
        <p:blipFill>
          <a:blip r:embed="rId4"/>
          <a:stretch>
            <a:fillRect/>
          </a:stretch>
        </p:blipFill>
        <p:spPr>
          <a:xfrm>
            <a:off x="6826764" y="4510783"/>
            <a:ext cx="3315612" cy="1108658"/>
          </a:xfrm>
          <a:prstGeom prst="rect">
            <a:avLst/>
          </a:prstGeom>
        </p:spPr>
      </p:pic>
      <p:sp>
        <p:nvSpPr>
          <p:cNvPr id="6" name="TextBox 5">
            <a:extLst>
              <a:ext uri="{FF2B5EF4-FFF2-40B4-BE49-F238E27FC236}">
                <a16:creationId xmlns:a16="http://schemas.microsoft.com/office/drawing/2014/main" id="{BD8B4F73-1720-421D-2278-6AA3A977D646}"/>
              </a:ext>
            </a:extLst>
          </p:cNvPr>
          <p:cNvSpPr txBox="1"/>
          <p:nvPr/>
        </p:nvSpPr>
        <p:spPr>
          <a:xfrm>
            <a:off x="3581401" y="5890305"/>
            <a:ext cx="7242109" cy="830997"/>
          </a:xfrm>
          <a:prstGeom prst="rect">
            <a:avLst/>
          </a:prstGeom>
          <a:noFill/>
        </p:spPr>
        <p:txBody>
          <a:bodyPr wrap="square">
            <a:spAutoFit/>
          </a:bodyPr>
          <a:lstStyle/>
          <a:p>
            <a:pPr algn="just"/>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PROJECT HAS BEEN FUNDED WITH SUPPORT FROM THE EUROPEAN COMMISSION – APPLICATION NUMBER 2022-1-BG01-KA210-VET-000084442. THIS PUBLICATION REFLECTS THE VIEWS ONLY OF THE AUTHOR, AND THE COMMISSION CANNOT BE HELD RESPONSIBLE FOR ANY USE WHICH MAY BE MADE OF THE INFORMATION CONTAINED THREIN.</a:t>
            </a:r>
            <a:endParaRPr lang="en-US" sz="1200" dirty="0"/>
          </a:p>
        </p:txBody>
      </p:sp>
      <p:pic>
        <p:nvPicPr>
          <p:cNvPr id="9" name="Picture 8" descr="Blue text on a white background&#10;&#10;Description automatically generated">
            <a:extLst>
              <a:ext uri="{FF2B5EF4-FFF2-40B4-BE49-F238E27FC236}">
                <a16:creationId xmlns:a16="http://schemas.microsoft.com/office/drawing/2014/main" id="{59B9D572-65E0-0A79-BF4E-B2DC239F8AC2}"/>
              </a:ext>
            </a:extLst>
          </p:cNvPr>
          <p:cNvPicPr>
            <a:picLocks noChangeAspect="1"/>
          </p:cNvPicPr>
          <p:nvPr/>
        </p:nvPicPr>
        <p:blipFill>
          <a:blip r:embed="rId5"/>
          <a:stretch>
            <a:fillRect/>
          </a:stretch>
        </p:blipFill>
        <p:spPr>
          <a:xfrm>
            <a:off x="289249" y="5900559"/>
            <a:ext cx="3181739" cy="707886"/>
          </a:xfrm>
          <a:prstGeom prst="rect">
            <a:avLst/>
          </a:prstGeom>
        </p:spPr>
      </p:pic>
    </p:spTree>
    <p:extLst>
      <p:ext uri="{BB962C8B-B14F-4D97-AF65-F5344CB8AC3E}">
        <p14:creationId xmlns:p14="http://schemas.microsoft.com/office/powerpoint/2010/main" val="381718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2995128"/>
            <a:ext cx="3181741" cy="1194318"/>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Table of</a:t>
            </a:r>
          </a:p>
          <a:p>
            <a:r>
              <a:rPr lang="en-US" sz="3000" b="1" dirty="0">
                <a:solidFill>
                  <a:srgbClr val="3A9BDC"/>
                </a:solidFill>
                <a:latin typeface="Gadugi" panose="020B0502040204020203" pitchFamily="34" charset="0"/>
                <a:ea typeface="Gadugi" panose="020B0502040204020203" pitchFamily="34" charset="0"/>
                <a:cs typeface="Candara"/>
                <a:sym typeface="Candara"/>
              </a:rPr>
              <a:t> Contents</a:t>
            </a:r>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grpSp>
        <p:nvGrpSpPr>
          <p:cNvPr id="28" name="Group 27">
            <a:extLst>
              <a:ext uri="{FF2B5EF4-FFF2-40B4-BE49-F238E27FC236}">
                <a16:creationId xmlns:a16="http://schemas.microsoft.com/office/drawing/2014/main" id="{BF3987A0-013D-F312-8866-26F5756225BB}"/>
              </a:ext>
            </a:extLst>
          </p:cNvPr>
          <p:cNvGrpSpPr/>
          <p:nvPr/>
        </p:nvGrpSpPr>
        <p:grpSpPr>
          <a:xfrm>
            <a:off x="3991816" y="2787337"/>
            <a:ext cx="6205831" cy="780795"/>
            <a:chOff x="4745819" y="1491808"/>
            <a:chExt cx="6205831" cy="780795"/>
          </a:xfrm>
        </p:grpSpPr>
        <p:sp>
          <p:nvSpPr>
            <p:cNvPr id="29" name="TextBox 28">
              <a:extLst>
                <a:ext uri="{FF2B5EF4-FFF2-40B4-BE49-F238E27FC236}">
                  <a16:creationId xmlns:a16="http://schemas.microsoft.com/office/drawing/2014/main" id="{8072C2D8-E6C8-F2D9-BA93-FED7C18583A6}"/>
                </a:ext>
              </a:extLst>
            </p:cNvPr>
            <p:cNvSpPr txBox="1"/>
            <p:nvPr/>
          </p:nvSpPr>
          <p:spPr>
            <a:xfrm>
              <a:off x="5826725" y="1510924"/>
              <a:ext cx="5124925" cy="707886"/>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1: Browsing, searching, and filtering data, information, and digital content</a:t>
              </a:r>
              <a:endParaRPr lang="ko-KR" altLang="en-US" sz="2000" b="1" dirty="0">
                <a:latin typeface="Arial Narrow" panose="020B0606020202030204" pitchFamily="34" charset="0"/>
                <a:cs typeface="Arial" pitchFamily="34" charset="0"/>
              </a:endParaRPr>
            </a:p>
          </p:txBody>
        </p:sp>
        <p:grpSp>
          <p:nvGrpSpPr>
            <p:cNvPr id="30" name="Group 29">
              <a:extLst>
                <a:ext uri="{FF2B5EF4-FFF2-40B4-BE49-F238E27FC236}">
                  <a16:creationId xmlns:a16="http://schemas.microsoft.com/office/drawing/2014/main" id="{0F777699-5BCC-4039-6224-43ECDB051FEC}"/>
                </a:ext>
              </a:extLst>
            </p:cNvPr>
            <p:cNvGrpSpPr/>
            <p:nvPr/>
          </p:nvGrpSpPr>
          <p:grpSpPr>
            <a:xfrm>
              <a:off x="4745819" y="1491808"/>
              <a:ext cx="958096" cy="780795"/>
              <a:chOff x="5324330" y="1449052"/>
              <a:chExt cx="958096" cy="780795"/>
            </a:xfrm>
          </p:grpSpPr>
          <p:sp>
            <p:nvSpPr>
              <p:cNvPr id="31" name="Oval 30">
                <a:extLst>
                  <a:ext uri="{FF2B5EF4-FFF2-40B4-BE49-F238E27FC236}">
                    <a16:creationId xmlns:a16="http://schemas.microsoft.com/office/drawing/2014/main" id="{7DB7C97D-DD31-FFE5-23FE-A000E8C9C2E8}"/>
                  </a:ext>
                </a:extLst>
              </p:cNvPr>
              <p:cNvSpPr/>
              <p:nvPr/>
            </p:nvSpPr>
            <p:spPr>
              <a:xfrm>
                <a:off x="5412981" y="1449052"/>
                <a:ext cx="780795" cy="780795"/>
              </a:xfrm>
              <a:prstGeom prst="ellipse">
                <a:avLst/>
              </a:prstGeom>
              <a:solidFill>
                <a:srgbClr val="5CB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48F1D8AD-215F-B713-902F-C6331CCC04F9}"/>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02</a:t>
                </a:r>
                <a:endParaRPr lang="ko-KR" altLang="en-US" sz="3600" b="1" dirty="0">
                  <a:solidFill>
                    <a:schemeClr val="bg1"/>
                  </a:solidFill>
                  <a:latin typeface="Verdana" panose="020B0604030504040204" pitchFamily="34" charset="0"/>
                  <a:cs typeface="Arial" pitchFamily="34" charset="0"/>
                </a:endParaRPr>
              </a:p>
            </p:txBody>
          </p:sp>
        </p:grpSp>
      </p:grpSp>
      <p:grpSp>
        <p:nvGrpSpPr>
          <p:cNvPr id="33" name="Group 32">
            <a:extLst>
              <a:ext uri="{FF2B5EF4-FFF2-40B4-BE49-F238E27FC236}">
                <a16:creationId xmlns:a16="http://schemas.microsoft.com/office/drawing/2014/main" id="{E0FC06D8-FB52-148B-0239-124F7DA41859}"/>
              </a:ext>
            </a:extLst>
          </p:cNvPr>
          <p:cNvGrpSpPr/>
          <p:nvPr/>
        </p:nvGrpSpPr>
        <p:grpSpPr>
          <a:xfrm>
            <a:off x="3991816" y="3743086"/>
            <a:ext cx="6205831" cy="780795"/>
            <a:chOff x="4745819" y="1491808"/>
            <a:chExt cx="6205831" cy="780795"/>
          </a:xfrm>
        </p:grpSpPr>
        <p:sp>
          <p:nvSpPr>
            <p:cNvPr id="34" name="TextBox 33">
              <a:extLst>
                <a:ext uri="{FF2B5EF4-FFF2-40B4-BE49-F238E27FC236}">
                  <a16:creationId xmlns:a16="http://schemas.microsoft.com/office/drawing/2014/main" id="{0389BC8A-E588-73D5-EF88-6AA13BB3EA28}"/>
                </a:ext>
              </a:extLst>
            </p:cNvPr>
            <p:cNvSpPr txBox="1"/>
            <p:nvPr/>
          </p:nvSpPr>
          <p:spPr>
            <a:xfrm>
              <a:off x="5826725" y="1520251"/>
              <a:ext cx="5124925" cy="707886"/>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2: Evaluating data, information, and digital content</a:t>
              </a:r>
              <a:endParaRPr lang="ko-KR" altLang="en-US" sz="2000" b="1" dirty="0">
                <a:latin typeface="Arial Narrow" panose="020B0606020202030204" pitchFamily="34" charset="0"/>
                <a:cs typeface="Arial" pitchFamily="34" charset="0"/>
              </a:endParaRPr>
            </a:p>
          </p:txBody>
        </p:sp>
        <p:grpSp>
          <p:nvGrpSpPr>
            <p:cNvPr id="35" name="Group 34">
              <a:extLst>
                <a:ext uri="{FF2B5EF4-FFF2-40B4-BE49-F238E27FC236}">
                  <a16:creationId xmlns:a16="http://schemas.microsoft.com/office/drawing/2014/main" id="{D276DFFF-A19F-10FD-1120-D1A135136261}"/>
                </a:ext>
              </a:extLst>
            </p:cNvPr>
            <p:cNvGrpSpPr/>
            <p:nvPr/>
          </p:nvGrpSpPr>
          <p:grpSpPr>
            <a:xfrm>
              <a:off x="4745819" y="1491808"/>
              <a:ext cx="958096" cy="780795"/>
              <a:chOff x="5324330" y="1449052"/>
              <a:chExt cx="958096" cy="780795"/>
            </a:xfrm>
          </p:grpSpPr>
          <p:sp>
            <p:nvSpPr>
              <p:cNvPr id="36" name="Oval 35">
                <a:extLst>
                  <a:ext uri="{FF2B5EF4-FFF2-40B4-BE49-F238E27FC236}">
                    <a16:creationId xmlns:a16="http://schemas.microsoft.com/office/drawing/2014/main" id="{84D7A560-974A-B978-4BA7-23C11FE0CC45}"/>
                  </a:ext>
                </a:extLst>
              </p:cNvPr>
              <p:cNvSpPr/>
              <p:nvPr/>
            </p:nvSpPr>
            <p:spPr>
              <a:xfrm>
                <a:off x="5412981" y="1449052"/>
                <a:ext cx="780795" cy="780795"/>
              </a:xfrm>
              <a:prstGeom prst="ellipse">
                <a:avLst/>
              </a:prstGeom>
              <a:solidFill>
                <a:srgbClr val="2F5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F7887ECD-FE07-7D6A-7FB2-E251972C5B4E}"/>
                  </a:ext>
                </a:extLst>
              </p:cNvPr>
              <p:cNvSpPr txBox="1"/>
              <p:nvPr/>
            </p:nvSpPr>
            <p:spPr>
              <a:xfrm>
                <a:off x="5324330" y="1513845"/>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03</a:t>
                </a:r>
                <a:endParaRPr lang="ko-KR" altLang="en-US" sz="3600" b="1" dirty="0">
                  <a:solidFill>
                    <a:schemeClr val="bg1"/>
                  </a:solidFill>
                  <a:latin typeface="Verdana" panose="020B0604030504040204" pitchFamily="34" charset="0"/>
                  <a:cs typeface="Arial" pitchFamily="34" charset="0"/>
                </a:endParaRPr>
              </a:p>
            </p:txBody>
          </p:sp>
        </p:grpSp>
      </p:grpSp>
      <p:grpSp>
        <p:nvGrpSpPr>
          <p:cNvPr id="38" name="Group 37">
            <a:extLst>
              <a:ext uri="{FF2B5EF4-FFF2-40B4-BE49-F238E27FC236}">
                <a16:creationId xmlns:a16="http://schemas.microsoft.com/office/drawing/2014/main" id="{9D4147C2-61EE-7E65-4527-E7D4DDA01CE5}"/>
              </a:ext>
            </a:extLst>
          </p:cNvPr>
          <p:cNvGrpSpPr/>
          <p:nvPr/>
        </p:nvGrpSpPr>
        <p:grpSpPr>
          <a:xfrm>
            <a:off x="3991816" y="1830827"/>
            <a:ext cx="6205831" cy="780795"/>
            <a:chOff x="4745819" y="1491808"/>
            <a:chExt cx="6205831" cy="780795"/>
          </a:xfrm>
        </p:grpSpPr>
        <p:sp>
          <p:nvSpPr>
            <p:cNvPr id="39" name="TextBox 38">
              <a:extLst>
                <a:ext uri="{FF2B5EF4-FFF2-40B4-BE49-F238E27FC236}">
                  <a16:creationId xmlns:a16="http://schemas.microsoft.com/office/drawing/2014/main" id="{8C0E1AFA-D203-F62E-E08D-18EA5BDABD03}"/>
                </a:ext>
              </a:extLst>
            </p:cNvPr>
            <p:cNvSpPr txBox="1"/>
            <p:nvPr/>
          </p:nvSpPr>
          <p:spPr>
            <a:xfrm>
              <a:off x="5826725" y="1660215"/>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Introduction &amp; Learning Outcomes</a:t>
              </a:r>
              <a:endParaRPr lang="ko-KR" altLang="en-US" sz="2000" b="1" dirty="0">
                <a:latin typeface="Arial Narrow" panose="020B0606020202030204" pitchFamily="34" charset="0"/>
                <a:cs typeface="Arial" pitchFamily="34" charset="0"/>
              </a:endParaRPr>
            </a:p>
          </p:txBody>
        </p:sp>
        <p:grpSp>
          <p:nvGrpSpPr>
            <p:cNvPr id="40" name="Group 39">
              <a:extLst>
                <a:ext uri="{FF2B5EF4-FFF2-40B4-BE49-F238E27FC236}">
                  <a16:creationId xmlns:a16="http://schemas.microsoft.com/office/drawing/2014/main" id="{B06714F5-2F65-501E-A92A-7B8E0E9900E0}"/>
                </a:ext>
              </a:extLst>
            </p:cNvPr>
            <p:cNvGrpSpPr/>
            <p:nvPr/>
          </p:nvGrpSpPr>
          <p:grpSpPr>
            <a:xfrm>
              <a:off x="4745819" y="1491808"/>
              <a:ext cx="958096" cy="780795"/>
              <a:chOff x="5324330" y="1449052"/>
              <a:chExt cx="958096" cy="780795"/>
            </a:xfrm>
          </p:grpSpPr>
          <p:sp>
            <p:nvSpPr>
              <p:cNvPr id="41" name="Oval 40">
                <a:extLst>
                  <a:ext uri="{FF2B5EF4-FFF2-40B4-BE49-F238E27FC236}">
                    <a16:creationId xmlns:a16="http://schemas.microsoft.com/office/drawing/2014/main" id="{9FACB1D7-7C5F-C90E-1B5E-01CFF6055F48}"/>
                  </a:ext>
                </a:extLst>
              </p:cNvPr>
              <p:cNvSpPr/>
              <p:nvPr/>
            </p:nvSpPr>
            <p:spPr>
              <a:xfrm>
                <a:off x="5412981" y="1449052"/>
                <a:ext cx="780795" cy="780795"/>
              </a:xfrm>
              <a:prstGeom prst="ellipse">
                <a:avLst/>
              </a:prstGeom>
              <a:solidFill>
                <a:srgbClr val="122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CE68C2EF-D739-9D7E-E14B-F2F4FA611967}"/>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01</a:t>
                </a:r>
                <a:endParaRPr lang="ko-KR" altLang="en-US" sz="3600" b="1" dirty="0">
                  <a:solidFill>
                    <a:schemeClr val="bg1"/>
                  </a:solidFill>
                  <a:latin typeface="Verdana" panose="020B0604030504040204" pitchFamily="34" charset="0"/>
                  <a:cs typeface="Arial" pitchFamily="34" charset="0"/>
                </a:endParaRPr>
              </a:p>
            </p:txBody>
          </p:sp>
        </p:grpSp>
      </p:grpSp>
      <p:grpSp>
        <p:nvGrpSpPr>
          <p:cNvPr id="43" name="Group 42">
            <a:extLst>
              <a:ext uri="{FF2B5EF4-FFF2-40B4-BE49-F238E27FC236}">
                <a16:creationId xmlns:a16="http://schemas.microsoft.com/office/drawing/2014/main" id="{AEF3F394-7569-1199-013E-4365B5FEADFF}"/>
              </a:ext>
            </a:extLst>
          </p:cNvPr>
          <p:cNvGrpSpPr/>
          <p:nvPr/>
        </p:nvGrpSpPr>
        <p:grpSpPr>
          <a:xfrm>
            <a:off x="3991816" y="4689122"/>
            <a:ext cx="6205831" cy="780795"/>
            <a:chOff x="4745819" y="1491808"/>
            <a:chExt cx="6205831" cy="780795"/>
          </a:xfrm>
        </p:grpSpPr>
        <p:sp>
          <p:nvSpPr>
            <p:cNvPr id="44" name="TextBox 43">
              <a:extLst>
                <a:ext uri="{FF2B5EF4-FFF2-40B4-BE49-F238E27FC236}">
                  <a16:creationId xmlns:a16="http://schemas.microsoft.com/office/drawing/2014/main" id="{B489454B-6D00-3938-DBB0-49FA707875F5}"/>
                </a:ext>
              </a:extLst>
            </p:cNvPr>
            <p:cNvSpPr txBox="1"/>
            <p:nvPr/>
          </p:nvSpPr>
          <p:spPr>
            <a:xfrm>
              <a:off x="5826725" y="1529589"/>
              <a:ext cx="5124925" cy="707886"/>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3: Managing data, information, and digital content</a:t>
              </a:r>
              <a:endParaRPr lang="ko-KR" altLang="en-US" sz="2000" b="1" dirty="0">
                <a:latin typeface="Arial Narrow" panose="020B0606020202030204" pitchFamily="34" charset="0"/>
                <a:cs typeface="Arial" pitchFamily="34" charset="0"/>
              </a:endParaRPr>
            </a:p>
          </p:txBody>
        </p:sp>
        <p:grpSp>
          <p:nvGrpSpPr>
            <p:cNvPr id="45" name="Group 44">
              <a:extLst>
                <a:ext uri="{FF2B5EF4-FFF2-40B4-BE49-F238E27FC236}">
                  <a16:creationId xmlns:a16="http://schemas.microsoft.com/office/drawing/2014/main" id="{6B843625-CE7C-837C-2B6C-C76992E4EAB5}"/>
                </a:ext>
              </a:extLst>
            </p:cNvPr>
            <p:cNvGrpSpPr/>
            <p:nvPr/>
          </p:nvGrpSpPr>
          <p:grpSpPr>
            <a:xfrm>
              <a:off x="4745819" y="1491808"/>
              <a:ext cx="958096" cy="780795"/>
              <a:chOff x="5324330" y="1449052"/>
              <a:chExt cx="958096" cy="780795"/>
            </a:xfrm>
          </p:grpSpPr>
          <p:sp>
            <p:nvSpPr>
              <p:cNvPr id="46" name="Oval 45">
                <a:extLst>
                  <a:ext uri="{FF2B5EF4-FFF2-40B4-BE49-F238E27FC236}">
                    <a16:creationId xmlns:a16="http://schemas.microsoft.com/office/drawing/2014/main" id="{986B67CB-6A93-4895-0528-4ACE6EE67A74}"/>
                  </a:ext>
                </a:extLst>
              </p:cNvPr>
              <p:cNvSpPr/>
              <p:nvPr/>
            </p:nvSpPr>
            <p:spPr>
              <a:xfrm>
                <a:off x="5412981" y="1449052"/>
                <a:ext cx="780795" cy="780795"/>
              </a:xfrm>
              <a:prstGeom prst="ellipse">
                <a:avLst/>
              </a:prstGeom>
              <a:solidFill>
                <a:srgbClr val="3A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53EB5168-9F4E-A6DB-1DAB-15DCF9F89CDE}"/>
                  </a:ext>
                </a:extLst>
              </p:cNvPr>
              <p:cNvSpPr txBox="1"/>
              <p:nvPr/>
            </p:nvSpPr>
            <p:spPr>
              <a:xfrm>
                <a:off x="5324330" y="1507067"/>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04</a:t>
                </a:r>
                <a:endParaRPr lang="ko-KR" altLang="en-US" sz="3600" b="1" dirty="0">
                  <a:solidFill>
                    <a:schemeClr val="bg1"/>
                  </a:solidFill>
                  <a:latin typeface="Verdana" panose="020B0604030504040204" pitchFamily="34" charset="0"/>
                  <a:cs typeface="Arial" pitchFamily="34" charset="0"/>
                </a:endParaRPr>
              </a:p>
            </p:txBody>
          </p:sp>
        </p:grpSp>
      </p:grpSp>
    </p:spTree>
    <p:extLst>
      <p:ext uri="{BB962C8B-B14F-4D97-AF65-F5344CB8AC3E}">
        <p14:creationId xmlns:p14="http://schemas.microsoft.com/office/powerpoint/2010/main" val="252955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382252"/>
            <a:ext cx="3554963"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490539"/>
            <a:ext cx="331966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Introduction</a:t>
            </a:r>
          </a:p>
          <a:p>
            <a:pPr marL="0" marR="0" lvl="0" indent="0" algn="l" rtl="0">
              <a:lnSpc>
                <a:spcPct val="100000"/>
              </a:lnSpc>
              <a:spcBef>
                <a:spcPts val="0"/>
              </a:spcBef>
              <a:spcAft>
                <a:spcPts val="0"/>
              </a:spcAft>
              <a:buClr>
                <a:srgbClr val="000000"/>
              </a:buClr>
              <a:buSzPts val="2800"/>
              <a:buFont typeface="Arial"/>
              <a:buNone/>
            </a:pPr>
            <a:endParaRPr lang="en-GB"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793102" y="1639680"/>
            <a:ext cx="9134669" cy="31375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10000"/>
              </a:lnSpc>
              <a:spcBef>
                <a:spcPts val="0"/>
              </a:spcBef>
              <a:spcAft>
                <a:spcPts val="1200"/>
              </a:spcAft>
              <a:buSzPts val="2200"/>
            </a:pPr>
            <a:r>
              <a:rPr lang="en-US" sz="1600" dirty="0">
                <a:latin typeface="Arial Narrow" panose="020B0606020202030204" pitchFamily="34" charset="0"/>
                <a:ea typeface="Candara"/>
                <a:cs typeface="Candara"/>
                <a:sym typeface="Candara"/>
              </a:rPr>
              <a:t>Module “Information &amp; Data Literacy” will introduce the learners the following knowledge and skills: </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Articulating information needs, to search for data, information and content in digital environments, to access them and to navigate between them. To create and update personal search strategies;</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To analyze, compare and critically evaluate the credibility and reliability of sources of data, information, and digital content.</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To organize, store and retrieve data, information, and content in digital environments. To organize and process them in a structured environment.</a:t>
            </a:r>
          </a:p>
        </p:txBody>
      </p:sp>
    </p:spTree>
    <p:extLst>
      <p:ext uri="{BB962C8B-B14F-4D97-AF65-F5344CB8AC3E}">
        <p14:creationId xmlns:p14="http://schemas.microsoft.com/office/powerpoint/2010/main" val="292987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382252"/>
            <a:ext cx="3554963"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490539"/>
            <a:ext cx="331966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Learning Outcomes</a:t>
            </a:r>
          </a:p>
          <a:p>
            <a:pPr marL="0" marR="0" lvl="0" indent="0" algn="l" rtl="0">
              <a:lnSpc>
                <a:spcPct val="100000"/>
              </a:lnSpc>
              <a:spcBef>
                <a:spcPts val="0"/>
              </a:spcBef>
              <a:spcAft>
                <a:spcPts val="0"/>
              </a:spcAft>
              <a:buClr>
                <a:srgbClr val="000000"/>
              </a:buClr>
              <a:buSzPts val="2800"/>
              <a:buFont typeface="Arial"/>
              <a:buNone/>
            </a:pPr>
            <a:endParaRPr lang="en-GB"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793103" y="1639680"/>
            <a:ext cx="8444204" cy="313759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10000"/>
              </a:lnSpc>
              <a:spcBef>
                <a:spcPts val="0"/>
              </a:spcBef>
              <a:spcAft>
                <a:spcPts val="1200"/>
              </a:spcAft>
              <a:buSzPts val="2200"/>
            </a:pPr>
            <a:r>
              <a:rPr lang="en-US" sz="1600" dirty="0">
                <a:latin typeface="Arial Narrow" panose="020B0606020202030204" pitchFamily="34" charset="0"/>
                <a:ea typeface="Candara"/>
                <a:cs typeface="Candara"/>
                <a:sym typeface="Candara"/>
              </a:rPr>
              <a:t>Module “Information &amp; Data Literacy” outcomes for the learners: </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Define &amp; articulate their information needs;</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Identify potential information sources;</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Select the most appropriate tools to retrieve relevant information;</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Understand the characteristics of different tools and construct effective search strategies;</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Understand how information is produced, organized and disseminated;</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Examine and compare information and sources to determine accuracy, authority, reliability, timeliness, validity, viewpoint or bias, and suitability for their information needs.</a:t>
            </a:r>
          </a:p>
        </p:txBody>
      </p:sp>
    </p:spTree>
    <p:extLst>
      <p:ext uri="{BB962C8B-B14F-4D97-AF65-F5344CB8AC3E}">
        <p14:creationId xmlns:p14="http://schemas.microsoft.com/office/powerpoint/2010/main" val="285096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3"/>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4"/>
            <a:ext cx="5564154" cy="4814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Internet Browsers vs. Search Machine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By definition, a web browser is a software application. It’s one of the tools you use to access the internet. </a:t>
            </a:r>
          </a:p>
          <a:p>
            <a:pPr algn="just">
              <a:lnSpc>
                <a:spcPct val="100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A web browser is what allows you to see what you searched for. The browser’s job is to use your internet connection and contact the web page. The web page then sends the data requested, and your browser displays it. </a:t>
            </a:r>
          </a:p>
          <a:p>
            <a:pPr algn="just">
              <a:lnSpc>
                <a:spcPct val="100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Popular browsers: Google Chrome, Firefox, Microsoft Edge, Internet Explorer, Safari.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a search engine?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A search engine is a tool that helps you find the information you need using keywords and phrases. </a:t>
            </a:r>
          </a:p>
          <a:p>
            <a:pPr algn="just">
              <a:lnSpc>
                <a:spcPct val="100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When you type in your question into the address bar, it’s not the browser that looks for the answer for you. If your address bar doesn’t detect an address or a domain, it automatically searches the web for you.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I</a:t>
            </a:r>
            <a:r>
              <a:rPr lang="en-US"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55B259A8-6C7C-1D26-AF83-6D70910E7BDD}"/>
              </a:ext>
            </a:extLst>
          </p:cNvPr>
          <p:cNvSpPr txBox="1">
            <a:spLocks/>
          </p:cNvSpPr>
          <p:nvPr/>
        </p:nvSpPr>
        <p:spPr>
          <a:xfrm>
            <a:off x="6346916" y="1676452"/>
            <a:ext cx="4456829" cy="70501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dirty="0">
                <a:latin typeface="Arial Narrow" panose="020B0606020202030204" pitchFamily="34" charset="0"/>
                <a:ea typeface="Candara"/>
                <a:cs typeface="Candara"/>
                <a:sym typeface="Candara"/>
              </a:rPr>
              <a:t>Watch this video to learn the difference between a search engine and a web browser:</a:t>
            </a: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9" name="Google Shape;105;p2">
            <a:extLst>
              <a:ext uri="{FF2B5EF4-FFF2-40B4-BE49-F238E27FC236}">
                <a16:creationId xmlns:a16="http://schemas.microsoft.com/office/drawing/2014/main" id="{90C6783A-1415-3D63-482E-5A243BC355BA}"/>
              </a:ext>
            </a:extLst>
          </p:cNvPr>
          <p:cNvSpPr txBox="1">
            <a:spLocks/>
          </p:cNvSpPr>
          <p:nvPr/>
        </p:nvSpPr>
        <p:spPr>
          <a:xfrm>
            <a:off x="6346917" y="5631885"/>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i="1" dirty="0">
                <a:latin typeface="Arial Narrow" panose="020B0606020202030204" pitchFamily="34" charset="0"/>
                <a:ea typeface="Candara"/>
                <a:cs typeface="Candara"/>
                <a:sym typeface="Candara"/>
              </a:rPr>
              <a:t>Source: @eHowTech </a:t>
            </a:r>
          </a:p>
          <a:p>
            <a:pPr>
              <a:lnSpc>
                <a:spcPct val="115000"/>
              </a:lnSpc>
              <a:spcAft>
                <a:spcPts val="800"/>
              </a:spcAft>
            </a:pPr>
            <a:endParaRPr lang="en-US" sz="6400" i="1"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pic>
        <p:nvPicPr>
          <p:cNvPr id="10" name="Online Media 9" title="Search Engine vs. Web Browser : Tech Yeah!">
            <a:hlinkClick r:id="" action="ppaction://media"/>
            <a:extLst>
              <a:ext uri="{FF2B5EF4-FFF2-40B4-BE49-F238E27FC236}">
                <a16:creationId xmlns:a16="http://schemas.microsoft.com/office/drawing/2014/main" id="{EE3E9BF0-FEFD-8F98-1388-865EABA549D9}"/>
              </a:ext>
            </a:extLst>
          </p:cNvPr>
          <p:cNvPicPr>
            <a:picLocks noRot="1" noChangeAspect="1"/>
          </p:cNvPicPr>
          <p:nvPr>
            <a:videoFile r:link="rId1"/>
          </p:nvPr>
        </p:nvPicPr>
        <p:blipFill>
          <a:blip r:embed="rId5"/>
          <a:stretch>
            <a:fillRect/>
          </a:stretch>
        </p:blipFill>
        <p:spPr>
          <a:xfrm>
            <a:off x="6407019" y="2470538"/>
            <a:ext cx="4387395" cy="2931980"/>
          </a:xfrm>
          <a:prstGeom prst="rect">
            <a:avLst/>
          </a:prstGeom>
        </p:spPr>
      </p:pic>
    </p:spTree>
    <p:extLst>
      <p:ext uri="{BB962C8B-B14F-4D97-AF65-F5344CB8AC3E}">
        <p14:creationId xmlns:p14="http://schemas.microsoft.com/office/powerpoint/2010/main" val="38736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3"/>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1: </a:t>
            </a:r>
            <a:r>
              <a:rPr lang="en-US" b="1" i="0" u="none" strike="noStrike" cap="none" dirty="0">
                <a:solidFill>
                  <a:schemeClr val="lt1"/>
                </a:solidFill>
                <a:latin typeface="Gadugi" panose="020B0502040204020203" pitchFamily="34" charset="0"/>
                <a:ea typeface="Gadugi" panose="020B0502040204020203" pitchFamily="34" charset="0"/>
                <a:sym typeface="Candara"/>
              </a:rPr>
              <a:t>BROWSING, SEARCHING, AND FILTERING DATA, INFORMATION, AND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639680"/>
            <a:ext cx="5243806" cy="35014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Internet Browsers</a:t>
            </a:r>
          </a:p>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Some browsers have a default search engine. </a:t>
            </a:r>
          </a:p>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For example, Firefox uses Yahoo as its default search engine; Google Chrome uses Google Search as its default search engine. You can change this if you prefer to use a different search engine.</a:t>
            </a:r>
          </a:p>
          <a:p>
            <a:pPr algn="just">
              <a:lnSpc>
                <a:spcPct val="100000"/>
              </a:lnSpc>
              <a:spcAft>
                <a:spcPts val="800"/>
              </a:spcAft>
            </a:pPr>
            <a:r>
              <a:rPr lang="en-US" sz="1600" dirty="0">
                <a:latin typeface="Arial Narrow" panose="020B0606020202030204" pitchFamily="34" charset="0"/>
                <a:ea typeface="Candara"/>
                <a:cs typeface="Candara"/>
                <a:sym typeface="Candara"/>
              </a:rPr>
              <a:t>Popular browsers: Google Chrome, Firefox, Microsoft Edge, Internet Explorer, Safari.</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Browsers and search engines. </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I</a:t>
            </a:r>
            <a:r>
              <a:rPr lang="en-US" i="0" strike="noStrike" cap="none" dirty="0">
                <a:solidFill>
                  <a:schemeClr val="lt1"/>
                </a:solidFill>
                <a:latin typeface="Gadugi" panose="020B0502040204020203" pitchFamily="34" charset="0"/>
                <a:ea typeface="Gadugi" panose="020B0502040204020203" pitchFamily="34" charset="0"/>
                <a:sym typeface="Candara"/>
              </a:rPr>
              <a:t>mproving search results by using a search engine.</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Factors that influence search results.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Online Media 2" title="Browser Basics">
            <a:hlinkClick r:id="" action="ppaction://media"/>
            <a:extLst>
              <a:ext uri="{FF2B5EF4-FFF2-40B4-BE49-F238E27FC236}">
                <a16:creationId xmlns:a16="http://schemas.microsoft.com/office/drawing/2014/main" id="{8E250AD6-08EC-7ACC-6AA2-FA7B5E740588}"/>
              </a:ext>
            </a:extLst>
          </p:cNvPr>
          <p:cNvPicPr>
            <a:picLocks noRot="1" noChangeAspect="1"/>
          </p:cNvPicPr>
          <p:nvPr>
            <a:videoFile r:link="rId1"/>
          </p:nvPr>
        </p:nvPicPr>
        <p:blipFill>
          <a:blip r:embed="rId5"/>
          <a:stretch>
            <a:fillRect/>
          </a:stretch>
        </p:blipFill>
        <p:spPr>
          <a:xfrm>
            <a:off x="6346918" y="2432782"/>
            <a:ext cx="4456829" cy="3058043"/>
          </a:xfrm>
          <a:prstGeom prst="rect">
            <a:avLst/>
          </a:prstGeom>
        </p:spPr>
      </p:pic>
      <p:sp>
        <p:nvSpPr>
          <p:cNvPr id="8" name="Google Shape;105;p2">
            <a:extLst>
              <a:ext uri="{FF2B5EF4-FFF2-40B4-BE49-F238E27FC236}">
                <a16:creationId xmlns:a16="http://schemas.microsoft.com/office/drawing/2014/main" id="{55B259A8-6C7C-1D26-AF83-6D70910E7BDD}"/>
              </a:ext>
            </a:extLst>
          </p:cNvPr>
          <p:cNvSpPr txBox="1">
            <a:spLocks/>
          </p:cNvSpPr>
          <p:nvPr/>
        </p:nvSpPr>
        <p:spPr>
          <a:xfrm>
            <a:off x="6346916" y="1676452"/>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dirty="0">
                <a:latin typeface="Arial Narrow" panose="020B0606020202030204" pitchFamily="34" charset="0"/>
                <a:ea typeface="Candara"/>
                <a:cs typeface="Candara"/>
                <a:sym typeface="Candara"/>
              </a:rPr>
              <a:t>Let’s look at the browser’s basics: </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
        <p:nvSpPr>
          <p:cNvPr id="9" name="Google Shape;105;p2">
            <a:extLst>
              <a:ext uri="{FF2B5EF4-FFF2-40B4-BE49-F238E27FC236}">
                <a16:creationId xmlns:a16="http://schemas.microsoft.com/office/drawing/2014/main" id="{90C6783A-1415-3D63-482E-5A243BC355BA}"/>
              </a:ext>
            </a:extLst>
          </p:cNvPr>
          <p:cNvSpPr txBox="1">
            <a:spLocks/>
          </p:cNvSpPr>
          <p:nvPr/>
        </p:nvSpPr>
        <p:spPr>
          <a:xfrm>
            <a:off x="6346917" y="5631885"/>
            <a:ext cx="4456829" cy="4572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15000"/>
              </a:lnSpc>
              <a:spcAft>
                <a:spcPts val="800"/>
              </a:spcAft>
            </a:pPr>
            <a:r>
              <a:rPr lang="en-US" sz="6400" i="1" dirty="0">
                <a:latin typeface="Arial Narrow" panose="020B0606020202030204" pitchFamily="34" charset="0"/>
                <a:ea typeface="Candara"/>
                <a:cs typeface="Candara"/>
                <a:sym typeface="Candara"/>
              </a:rPr>
              <a:t>Source: edu.gcfglobal.org</a:t>
            </a:r>
          </a:p>
          <a:p>
            <a:pPr algn="just">
              <a:lnSpc>
                <a:spcPct val="115000"/>
              </a:lnSpc>
              <a:spcAft>
                <a:spcPts val="800"/>
              </a:spcAft>
            </a:pPr>
            <a:endParaRPr lang="en-US" sz="1600" dirty="0">
              <a:latin typeface="Arial Narrow" panose="020B0606020202030204" pitchFamily="34" charset="0"/>
              <a:ea typeface="Candara"/>
              <a:cs typeface="Candara"/>
              <a:sym typeface="Candara"/>
            </a:endParaRPr>
          </a:p>
          <a:p>
            <a:pPr algn="just">
              <a:lnSpc>
                <a:spcPct val="115000"/>
              </a:lnSpc>
              <a:spcAft>
                <a:spcPts val="800"/>
              </a:spcAft>
            </a:pPr>
            <a:endParaRPr lang="en-US" sz="16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2805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TotalTime>
  <Words>7614</Words>
  <Application>Microsoft Office PowerPoint</Application>
  <PresentationFormat>Widescreen</PresentationFormat>
  <Paragraphs>564</Paragraphs>
  <Slides>48</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 Narrow</vt:lpstr>
      <vt:lpstr>Wingdings</vt:lpstr>
      <vt:lpstr>Gadugi</vt:lpstr>
      <vt:lpstr>Verdana</vt:lpstr>
      <vt:lpstr>Candara</vt:lpstr>
      <vt:lpstr>Arial</vt:lpstr>
      <vt:lpstr>Calibri</vt:lpstr>
      <vt:lpstr>Office Theme</vt:lpstr>
      <vt:lpstr>Module: Information &amp; Data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Netiquette</dc:title>
  <dc:creator>User</dc:creator>
  <cp:lastModifiedBy>Гея Холечкова</cp:lastModifiedBy>
  <cp:revision>128</cp:revision>
  <dcterms:created xsi:type="dcterms:W3CDTF">2019-09-13T12:29:26Z</dcterms:created>
  <dcterms:modified xsi:type="dcterms:W3CDTF">2023-11-02T13:38:06Z</dcterms:modified>
</cp:coreProperties>
</file>